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Slab"/>
      <p:regular r:id="rId24"/>
      <p:bold r:id="rId25"/>
    </p:embeddedFont>
    <p:embeddedFont>
      <p:font typeface="Roboto"/>
      <p:regular r:id="rId26"/>
      <p:bold r:id="rId27"/>
      <p:italic r:id="rId28"/>
      <p:boldItalic r:id="rId29"/>
    </p:embeddedFont>
    <p:embeddedFont>
      <p:font typeface="Source Sans Pr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16C90B2C-2702-44F6-9451-07E86F30508D}">
  <a:tblStyle styleId="{16C90B2C-2702-44F6-9451-07E86F30508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Slab-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font" Target="fonts/RobotoSlab-bold.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ourceSansPro-bold.fntdata"/><Relationship Id="rId30" Type="http://schemas.openxmlformats.org/officeDocument/2006/relationships/font" Target="fonts/SourceSansPro-regular.fntdata"/><Relationship Id="rId11" Type="http://schemas.openxmlformats.org/officeDocument/2006/relationships/slide" Target="slides/slide6.xml"/><Relationship Id="rId33" Type="http://schemas.openxmlformats.org/officeDocument/2006/relationships/font" Target="fonts/SourceSansPro-boldItalic.fntdata"/><Relationship Id="rId10" Type="http://schemas.openxmlformats.org/officeDocument/2006/relationships/slide" Target="slides/slide5.xml"/><Relationship Id="rId32" Type="http://schemas.openxmlformats.org/officeDocument/2006/relationships/font" Target="fonts/SourceSansPr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35f391192_00: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716cea2965_0_7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716cea2965_0_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WIP ! Falta agregar algo sobre areas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16cea2965_0_790: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716cea2965_0_7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16cea2965_0_8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16cea2965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716cea2965_0_86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16cea2965_0_8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WIP</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716cea2965_0_87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716cea2965_0_8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716cea2965_0_88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16cea2965_0_8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Pasos a tener en cuenta </a:t>
            </a:r>
            <a:endParaRPr/>
          </a:p>
          <a:p>
            <a:pPr indent="-317500" lvl="0" marL="457200" rtl="0" algn="l">
              <a:spcBef>
                <a:spcPts val="0"/>
              </a:spcBef>
              <a:spcAft>
                <a:spcPts val="0"/>
              </a:spcAft>
              <a:buSzPts val="1400"/>
              <a:buChar char="-"/>
            </a:pPr>
            <a:r>
              <a:rPr lang="en"/>
              <a:t>Leer el archivo docker-compose, presentar la sección servicios y la de redes. </a:t>
            </a:r>
            <a:r>
              <a:rPr lang="en">
                <a:solidFill>
                  <a:schemeClr val="dk1"/>
                </a:solidFill>
              </a:rPr>
              <a:t>Leer los archivos de configuración de quagga para IPv4</a:t>
            </a:r>
            <a:endParaRPr/>
          </a:p>
          <a:p>
            <a:pPr indent="-317500" lvl="0" marL="457200" rtl="0" algn="l">
              <a:spcBef>
                <a:spcPts val="0"/>
              </a:spcBef>
              <a:spcAft>
                <a:spcPts val="0"/>
              </a:spcAft>
              <a:buSzPts val="1400"/>
              <a:buChar char="-"/>
            </a:pPr>
            <a:r>
              <a:rPr lang="en"/>
              <a:t>Explicar el contenido del Dockerfile</a:t>
            </a:r>
            <a:endParaRPr/>
          </a:p>
          <a:p>
            <a:pPr indent="-317500" lvl="0" marL="457200" rtl="0" algn="l">
              <a:spcBef>
                <a:spcPts val="0"/>
              </a:spcBef>
              <a:spcAft>
                <a:spcPts val="0"/>
              </a:spcAft>
              <a:buSzPts val="1400"/>
              <a:buChar char="-"/>
            </a:pPr>
            <a:r>
              <a:rPr lang="en"/>
              <a:t>Construir el contenedor con </a:t>
            </a:r>
            <a:r>
              <a:rPr b="1" lang="en"/>
              <a:t>docker-compose build</a:t>
            </a:r>
            <a:r>
              <a:rPr lang="en"/>
              <a:t>, levantar la topología,</a:t>
            </a:r>
            <a:r>
              <a:rPr b="1" lang="en"/>
              <a:t> </a:t>
            </a:r>
            <a:r>
              <a:rPr b="1" lang="en">
                <a:solidFill>
                  <a:schemeClr val="dk1"/>
                </a:solidFill>
              </a:rPr>
              <a:t>docker-compose up</a:t>
            </a:r>
            <a:r>
              <a:rPr lang="en"/>
              <a:t>. Entrar al contenedor y verificar la configuración de las interfaces (</a:t>
            </a:r>
            <a:r>
              <a:rPr i="1" lang="en"/>
              <a:t>docker exec</a:t>
            </a:r>
            <a:r>
              <a:rPr lang="en"/>
              <a:t>) </a:t>
            </a:r>
            <a:r>
              <a:rPr b="1" lang="en"/>
              <a:t>ip a</a:t>
            </a:r>
            <a:r>
              <a:rPr lang="en"/>
              <a:t>.</a:t>
            </a:r>
            <a:endParaRPr/>
          </a:p>
          <a:p>
            <a:pPr indent="-317500" lvl="0" marL="457200" rtl="0" algn="l">
              <a:spcBef>
                <a:spcPts val="0"/>
              </a:spcBef>
              <a:spcAft>
                <a:spcPts val="0"/>
              </a:spcAft>
              <a:buSzPts val="1400"/>
              <a:buChar char="-"/>
            </a:pPr>
            <a:r>
              <a:rPr lang="en"/>
              <a:t>Leer las tablas de ruteo en zebra (</a:t>
            </a:r>
            <a:r>
              <a:rPr i="1" lang="en"/>
              <a:t>telnet 10021</a:t>
            </a:r>
            <a:r>
              <a:rPr lang="en"/>
              <a:t>) </a:t>
            </a:r>
            <a:r>
              <a:rPr b="1" lang="en"/>
              <a:t>sh ip route</a:t>
            </a:r>
            <a:r>
              <a:rPr lang="en"/>
              <a:t>.</a:t>
            </a:r>
            <a:endParaRPr/>
          </a:p>
          <a:p>
            <a:pPr indent="-317500" lvl="0" marL="457200" rtl="0" algn="l">
              <a:spcBef>
                <a:spcPts val="0"/>
              </a:spcBef>
              <a:spcAft>
                <a:spcPts val="0"/>
              </a:spcAft>
              <a:buSzPts val="1400"/>
              <a:buChar char="-"/>
            </a:pPr>
            <a:r>
              <a:rPr lang="en"/>
              <a:t>Leer información de ruteo OSPF (</a:t>
            </a:r>
            <a:r>
              <a:rPr i="1" lang="en">
                <a:solidFill>
                  <a:schemeClr val="dk1"/>
                </a:solidFill>
              </a:rPr>
              <a:t>telnet 10022</a:t>
            </a:r>
            <a:r>
              <a:rPr lang="en"/>
              <a:t>) </a:t>
            </a:r>
            <a:r>
              <a:rPr b="1" lang="en"/>
              <a:t>sh ip ospf route</a:t>
            </a:r>
            <a:endParaRPr b="1"/>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716cea2965_0_89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716cea2965_0_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Pasos a tener en cuenta </a:t>
            </a:r>
            <a:endParaRPr/>
          </a:p>
          <a:p>
            <a:pPr indent="-317500" lvl="0" marL="457200" rtl="0" algn="l">
              <a:spcBef>
                <a:spcPts val="0"/>
              </a:spcBef>
              <a:spcAft>
                <a:spcPts val="0"/>
              </a:spcAft>
              <a:buSzPts val="1400"/>
              <a:buChar char="-"/>
            </a:pPr>
            <a:r>
              <a:rPr lang="en"/>
              <a:t>Deben habilitar ipv6 en docker como dice el repo de Mati </a:t>
            </a:r>
            <a:endParaRPr/>
          </a:p>
          <a:p>
            <a:pPr indent="-317500" lvl="0" marL="457200" rtl="0" algn="l">
              <a:spcBef>
                <a:spcPts val="0"/>
              </a:spcBef>
              <a:spcAft>
                <a:spcPts val="0"/>
              </a:spcAft>
              <a:buSzPts val="1400"/>
              <a:buChar char="-"/>
            </a:pPr>
            <a:r>
              <a:rPr lang="en"/>
              <a:t>Habilitar el demonio ospf6d, en supervisord y en dockerfile (que lo hagan los chicos)</a:t>
            </a:r>
            <a:endParaRPr/>
          </a:p>
          <a:p>
            <a:pPr indent="-317500" lvl="0" marL="457200" rtl="0" algn="l">
              <a:spcBef>
                <a:spcPts val="0"/>
              </a:spcBef>
              <a:spcAft>
                <a:spcPts val="0"/>
              </a:spcAft>
              <a:buSzPts val="1400"/>
              <a:buChar char="-"/>
            </a:pPr>
            <a:r>
              <a:rPr b="1" lang="en">
                <a:solidFill>
                  <a:schemeClr val="dk1"/>
                </a:solidFill>
              </a:rPr>
              <a:t>docker-compose down</a:t>
            </a:r>
            <a:r>
              <a:rPr lang="en">
                <a:solidFill>
                  <a:schemeClr val="dk1"/>
                </a:solidFill>
              </a:rPr>
              <a:t> para tirar abajo el entorno anterior, </a:t>
            </a:r>
            <a:r>
              <a:rPr b="1" lang="en"/>
              <a:t>docker-compose build</a:t>
            </a:r>
            <a:r>
              <a:rPr lang="en"/>
              <a:t> para recrear la imagen,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716cea2965_0_10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716cea2965_0_1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Pasos a tener en cuenta </a:t>
            </a:r>
            <a:endParaRPr/>
          </a:p>
          <a:p>
            <a:pPr indent="-317500" lvl="0" marL="457200" rtl="0" algn="l">
              <a:spcBef>
                <a:spcPts val="0"/>
              </a:spcBef>
              <a:spcAft>
                <a:spcPts val="0"/>
              </a:spcAft>
              <a:buSzPts val="1400"/>
              <a:buChar char="-"/>
            </a:pPr>
            <a:r>
              <a:rPr lang="en"/>
              <a:t>En los hosts usar el comando top para que no se muera el container </a:t>
            </a:r>
            <a:endParaRPr/>
          </a:p>
          <a:p>
            <a:pPr indent="-317500" lvl="0" marL="457200" rtl="0" algn="l">
              <a:spcBef>
                <a:spcPts val="0"/>
              </a:spcBef>
              <a:spcAft>
                <a:spcPts val="0"/>
              </a:spcAft>
              <a:buSzPts val="1400"/>
              <a:buChar char="-"/>
            </a:pPr>
            <a:r>
              <a:rPr lang="en"/>
              <a:t>NO usar las direcciones .1!!! Las usa docker como dirección del bridge</a:t>
            </a:r>
            <a:endParaRPr/>
          </a:p>
          <a:p>
            <a:pPr indent="-317500" lvl="0" marL="457200" rtl="0" algn="l">
              <a:spcBef>
                <a:spcPts val="0"/>
              </a:spcBef>
              <a:spcAft>
                <a:spcPts val="0"/>
              </a:spcAft>
              <a:buSzPts val="1400"/>
              <a:buChar char="-"/>
            </a:pPr>
            <a:r>
              <a:rPr lang="en"/>
              <a:t>Hay que eliminar el default GW en los docker hosts!!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716cea2965_0_10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716cea2965_0_1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716cea2965_0_1: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16cea296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716cea2965_0_138:notes"/>
          <p:cNvSpPr/>
          <p:nvPr>
            <p:ph idx="2" type="sldImg"/>
          </p:nvPr>
        </p:nvSpPr>
        <p:spPr>
          <a:xfrm>
            <a:off x="381150"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716cea2965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716cea2965_0_20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716cea2965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50">
                <a:solidFill>
                  <a:srgbClr val="3C4043"/>
                </a:solidFill>
                <a:highlight>
                  <a:srgbClr val="FFFFFF"/>
                </a:highlight>
                <a:latin typeface="Roboto"/>
                <a:ea typeface="Roboto"/>
                <a:cs typeface="Roboto"/>
                <a:sym typeface="Roboto"/>
              </a:rPr>
              <a:t>Por ejemplo, en la UNC hay un AS administrado por la PSI, ahí se deciden las políticas de conexión de las distintas redes entre la facultades. Una política pude ser que desde la facultad de cs exactas no se pueda llegar a cs medicas, entonces no se crean las rutas entre esas dos redes.</a:t>
            </a:r>
            <a:endParaRPr sz="1050">
              <a:solidFill>
                <a:srgbClr val="3C4043"/>
              </a:solidFill>
              <a:highlight>
                <a:srgbClr val="FFFFFF"/>
              </a:highlight>
              <a:latin typeface="Roboto"/>
              <a:ea typeface="Roboto"/>
              <a:cs typeface="Roboto"/>
              <a:sym typeface="Roboto"/>
            </a:endParaRPr>
          </a:p>
          <a:p>
            <a:pPr indent="0" lvl="0" marL="0" rtl="0" algn="l">
              <a:lnSpc>
                <a:spcPct val="115000"/>
              </a:lnSpc>
              <a:spcBef>
                <a:spcPts val="0"/>
              </a:spcBef>
              <a:spcAft>
                <a:spcPts val="0"/>
              </a:spcAft>
              <a:buClr>
                <a:schemeClr val="dk1"/>
              </a:buClr>
              <a:buSzPts val="1100"/>
              <a:buFont typeface="Arial"/>
              <a:buNone/>
            </a:pPr>
            <a:r>
              <a:rPr lang="en" sz="1050">
                <a:solidFill>
                  <a:srgbClr val="3C4043"/>
                </a:solidFill>
                <a:highlight>
                  <a:srgbClr val="FFFFFF"/>
                </a:highlight>
                <a:latin typeface="Roboto"/>
                <a:ea typeface="Roboto"/>
                <a:cs typeface="Roboto"/>
                <a:sym typeface="Roboto"/>
              </a:rPr>
              <a:t>Por otro lado el administrator del AS es el encargado de configurar los enlaces con otros AS(tema del jueves que viene) y el protocolo de ruteo interno (lo que vamos a ver hoy). </a:t>
            </a:r>
            <a:endParaRPr sz="1400">
              <a:solidFill>
                <a:schemeClr val="dk1"/>
              </a:solidFill>
            </a:endParaRPr>
          </a:p>
          <a:p>
            <a:pPr indent="0" lvl="0" marL="0" rtl="0" algn="l">
              <a:spcBef>
                <a:spcPts val="0"/>
              </a:spcBef>
              <a:spcAft>
                <a:spcPts val="0"/>
              </a:spcAft>
              <a:buNone/>
            </a:pPr>
            <a:r>
              <a:rPr lang="en" sz="1050">
                <a:solidFill>
                  <a:srgbClr val="3C4043"/>
                </a:solidFill>
                <a:highlight>
                  <a:srgbClr val="FFFFFF"/>
                </a:highlight>
                <a:latin typeface="Roboto"/>
                <a:ea typeface="Roboto"/>
                <a:cs typeface="Roboto"/>
                <a:sym typeface="Roboto"/>
              </a:rPr>
              <a:t>Te parece algo así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716cea2965_0_28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716cea2965_0_2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Como se determinan las dos primeras entradas en la tabla ? (Estan directamente conectadas )</a:t>
            </a:r>
            <a:endParaRPr/>
          </a:p>
          <a:p>
            <a:pPr indent="0" lvl="0" marL="0" rtl="0" algn="l">
              <a:spcBef>
                <a:spcPts val="0"/>
              </a:spcBef>
              <a:spcAft>
                <a:spcPts val="0"/>
              </a:spcAft>
              <a:buNone/>
            </a:pPr>
            <a:r>
              <a:rPr lang="en">
                <a:solidFill>
                  <a:schemeClr val="dk1"/>
                </a:solidFill>
              </a:rPr>
              <a:t>Como se determina la última entrada? (ruteo estatico)</a:t>
            </a:r>
            <a:endParaRPr>
              <a:solidFill>
                <a:schemeClr val="dk1"/>
              </a:solidFill>
            </a:endParaRPr>
          </a:p>
          <a:p>
            <a:pPr indent="0" lvl="0" marL="0" rtl="0" algn="l">
              <a:spcBef>
                <a:spcPts val="0"/>
              </a:spcBef>
              <a:spcAft>
                <a:spcPts val="0"/>
              </a:spcAft>
              <a:buNone/>
            </a:pPr>
            <a:r>
              <a:rPr lang="en">
                <a:solidFill>
                  <a:schemeClr val="dk1"/>
                </a:solidFill>
              </a:rPr>
              <a:t>Que es la última entrada ?</a:t>
            </a:r>
            <a:endParaRPr>
              <a:solidFill>
                <a:schemeClr val="dk1"/>
              </a:solidFill>
            </a:endParaRPr>
          </a:p>
          <a:p>
            <a:pPr indent="0" lvl="0" marL="0" rtl="0" algn="l">
              <a:spcBef>
                <a:spcPts val="0"/>
              </a:spcBef>
              <a:spcAft>
                <a:spcPts val="0"/>
              </a:spcAft>
              <a:buNone/>
            </a:pPr>
            <a:r>
              <a:rPr lang="en">
                <a:solidFill>
                  <a:schemeClr val="dk1"/>
                </a:solidFill>
              </a:rPr>
              <a:t>En redes muy grandes donde hay muchos equipos es recomendable tener un default gw?</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716cea2965_0_34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716cea2965_0_3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716cea2965_0_492:notes"/>
          <p:cNvSpPr/>
          <p:nvPr>
            <p:ph idx="2" type="sldImg"/>
          </p:nvPr>
        </p:nvSpPr>
        <p:spPr>
          <a:xfrm>
            <a:off x="381163"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16cea2965_0_4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716cea2965_0_57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16cea2965_0_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 pasa si recibo un mensje con metrica 16 ? Ruta inalcanzable</a:t>
            </a:r>
            <a:endParaRPr/>
          </a:p>
          <a:p>
            <a:pPr indent="0" lvl="0" marL="0" rtl="0" algn="l">
              <a:spcBef>
                <a:spcPts val="0"/>
              </a:spcBef>
              <a:spcAft>
                <a:spcPts val="0"/>
              </a:spcAft>
              <a:buNone/>
            </a:pPr>
            <a:r>
              <a:rPr lang="en"/>
              <a:t>Los mensajes RIP son de aplicacion, UDP 520</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716cea2965_0_6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16cea2965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OSPF  messages are encapsulated directly in IP datagrams</a:t>
            </a:r>
            <a:endParaRPr/>
          </a:p>
          <a:p>
            <a:pPr indent="0" lvl="0" marL="0" rtl="0" algn="l">
              <a:spcBef>
                <a:spcPts val="0"/>
              </a:spcBef>
              <a:spcAft>
                <a:spcPts val="0"/>
              </a:spcAft>
              <a:buNone/>
            </a:pPr>
            <a:r>
              <a:rPr lang="en"/>
              <a:t>Recordar ! cada router tiene su propia database y computa el algoritmo por su cuenta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700185" y="1991850"/>
            <a:ext cx="5807400" cy="1159800"/>
          </a:xfrm>
          <a:prstGeom prst="rect">
            <a:avLst/>
          </a:prstGeom>
        </p:spPr>
        <p:txBody>
          <a:bodyPr anchorCtr="0" anchor="ctr" bIns="91425" lIns="91425" spcFirstLastPara="1" rIns="91425" wrap="square" tIns="91425">
            <a:noAutofit/>
          </a:bodyPr>
          <a:lstStyle>
            <a:lvl1pPr lvl="0">
              <a:spcBef>
                <a:spcPts val="0"/>
              </a:spcBef>
              <a:spcAft>
                <a:spcPts val="0"/>
              </a:spcAft>
              <a:buSzPts val="5800"/>
              <a:buNone/>
              <a:defRPr b="1" sz="5800"/>
            </a:lvl1pPr>
            <a:lvl2pPr lvl="1">
              <a:spcBef>
                <a:spcPts val="0"/>
              </a:spcBef>
              <a:spcAft>
                <a:spcPts val="0"/>
              </a:spcAft>
              <a:buSzPts val="5800"/>
              <a:buNone/>
              <a:defRPr b="1" sz="5800"/>
            </a:lvl2pPr>
            <a:lvl3pPr lvl="2">
              <a:spcBef>
                <a:spcPts val="0"/>
              </a:spcBef>
              <a:spcAft>
                <a:spcPts val="0"/>
              </a:spcAft>
              <a:buSzPts val="5800"/>
              <a:buNone/>
              <a:defRPr b="1" sz="5800"/>
            </a:lvl3pPr>
            <a:lvl4pPr lvl="3">
              <a:spcBef>
                <a:spcPts val="0"/>
              </a:spcBef>
              <a:spcAft>
                <a:spcPts val="0"/>
              </a:spcAft>
              <a:buSzPts val="5800"/>
              <a:buNone/>
              <a:defRPr b="1" sz="5800"/>
            </a:lvl4pPr>
            <a:lvl5pPr lvl="4">
              <a:spcBef>
                <a:spcPts val="0"/>
              </a:spcBef>
              <a:spcAft>
                <a:spcPts val="0"/>
              </a:spcAft>
              <a:buSzPts val="5800"/>
              <a:buNone/>
              <a:defRPr b="1" sz="5800"/>
            </a:lvl5pPr>
            <a:lvl6pPr lvl="5">
              <a:spcBef>
                <a:spcPts val="0"/>
              </a:spcBef>
              <a:spcAft>
                <a:spcPts val="0"/>
              </a:spcAft>
              <a:buSzPts val="5800"/>
              <a:buNone/>
              <a:defRPr b="1" sz="5800"/>
            </a:lvl6pPr>
            <a:lvl7pPr lvl="6">
              <a:spcBef>
                <a:spcPts val="0"/>
              </a:spcBef>
              <a:spcAft>
                <a:spcPts val="0"/>
              </a:spcAft>
              <a:buSzPts val="5800"/>
              <a:buNone/>
              <a:defRPr b="1" sz="5800"/>
            </a:lvl7pPr>
            <a:lvl8pPr lvl="7">
              <a:spcBef>
                <a:spcPts val="0"/>
              </a:spcBef>
              <a:spcAft>
                <a:spcPts val="0"/>
              </a:spcAft>
              <a:buSzPts val="5800"/>
              <a:buNone/>
              <a:defRPr b="1" sz="5800"/>
            </a:lvl8pPr>
            <a:lvl9pPr lvl="8">
              <a:spcBef>
                <a:spcPts val="0"/>
              </a:spcBef>
              <a:spcAft>
                <a:spcPts val="0"/>
              </a:spcAft>
              <a:buSzPts val="5800"/>
              <a:buNone/>
              <a:defRPr b="1" sz="5800"/>
            </a:lvl9pPr>
          </a:lstStyle>
          <a:p/>
        </p:txBody>
      </p:sp>
      <p:sp>
        <p:nvSpPr>
          <p:cNvPr id="11" name="Google Shape;11;p2"/>
          <p:cNvSpPr/>
          <p:nvPr/>
        </p:nvSpPr>
        <p:spPr>
          <a:xfrm>
            <a:off x="7337531" y="463007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790243" y="4182401"/>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893253" y="3333348"/>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771302" y="4923775"/>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386266" y="508134"/>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79460" y="2703980"/>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61540" y="643097"/>
            <a:ext cx="96300" cy="960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07235" y="1080863"/>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314019" y="3625322"/>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882858" y="4186761"/>
            <a:ext cx="144300" cy="1440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58313" y="1596559"/>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396483" y="226428"/>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17492" y="2000594"/>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425273" y="387880"/>
            <a:ext cx="57600" cy="57600"/>
          </a:xfrm>
          <a:prstGeom prst="ellipse">
            <a:avLst/>
          </a:pr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014029" y="4567546"/>
            <a:ext cx="192600" cy="192300"/>
          </a:xfrm>
          <a:prstGeom prst="ellipse">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complete pattern">
  <p:cSld name="BLANK_1">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1"/>
          <p:cNvSpPr/>
          <p:nvPr/>
        </p:nvSpPr>
        <p:spPr>
          <a:xfrm>
            <a:off x="-26550" y="-14850"/>
            <a:ext cx="9197100" cy="5173200"/>
          </a:xfrm>
          <a:prstGeom prst="rect">
            <a:avLst/>
          </a:prstGeom>
          <a:solidFill>
            <a:srgbClr val="CFD8DC">
              <a:alpha val="49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title">
  <p:cSld name="TITLE_1">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3"/>
          <p:cNvSpPr txBox="1"/>
          <p:nvPr>
            <p:ph type="ctrTitle"/>
          </p:nvPr>
        </p:nvSpPr>
        <p:spPr>
          <a:xfrm>
            <a:off x="1546025" y="1754794"/>
            <a:ext cx="58326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400"/>
              <a:buNone/>
              <a:defRPr b="1" sz="4400"/>
            </a:lvl1pPr>
            <a:lvl2pPr lvl="1" rtl="0">
              <a:spcBef>
                <a:spcPts val="0"/>
              </a:spcBef>
              <a:spcAft>
                <a:spcPts val="0"/>
              </a:spcAft>
              <a:buSzPts val="4400"/>
              <a:buNone/>
              <a:defRPr b="1" sz="4400"/>
            </a:lvl2pPr>
            <a:lvl3pPr lvl="2" rtl="0">
              <a:spcBef>
                <a:spcPts val="0"/>
              </a:spcBef>
              <a:spcAft>
                <a:spcPts val="0"/>
              </a:spcAft>
              <a:buSzPts val="4400"/>
              <a:buNone/>
              <a:defRPr b="1" sz="4400"/>
            </a:lvl3pPr>
            <a:lvl4pPr lvl="3" rtl="0">
              <a:spcBef>
                <a:spcPts val="0"/>
              </a:spcBef>
              <a:spcAft>
                <a:spcPts val="0"/>
              </a:spcAft>
              <a:buSzPts val="4400"/>
              <a:buNone/>
              <a:defRPr b="1" sz="4400"/>
            </a:lvl4pPr>
            <a:lvl5pPr lvl="4" rtl="0">
              <a:spcBef>
                <a:spcPts val="0"/>
              </a:spcBef>
              <a:spcAft>
                <a:spcPts val="0"/>
              </a:spcAft>
              <a:buSzPts val="4400"/>
              <a:buNone/>
              <a:defRPr b="1" sz="4400"/>
            </a:lvl5pPr>
            <a:lvl6pPr lvl="5" rtl="0">
              <a:spcBef>
                <a:spcPts val="0"/>
              </a:spcBef>
              <a:spcAft>
                <a:spcPts val="0"/>
              </a:spcAft>
              <a:buSzPts val="4400"/>
              <a:buNone/>
              <a:defRPr b="1" sz="4400"/>
            </a:lvl6pPr>
            <a:lvl7pPr lvl="6" rtl="0">
              <a:spcBef>
                <a:spcPts val="0"/>
              </a:spcBef>
              <a:spcAft>
                <a:spcPts val="0"/>
              </a:spcAft>
              <a:buSzPts val="4400"/>
              <a:buNone/>
              <a:defRPr b="1" sz="4400"/>
            </a:lvl7pPr>
            <a:lvl8pPr lvl="7" rtl="0">
              <a:spcBef>
                <a:spcPts val="0"/>
              </a:spcBef>
              <a:spcAft>
                <a:spcPts val="0"/>
              </a:spcAft>
              <a:buSzPts val="4400"/>
              <a:buNone/>
              <a:defRPr b="1" sz="4400"/>
            </a:lvl8pPr>
            <a:lvl9pPr lvl="8" rtl="0">
              <a:spcBef>
                <a:spcPts val="0"/>
              </a:spcBef>
              <a:spcAft>
                <a:spcPts val="0"/>
              </a:spcAft>
              <a:buSzPts val="4400"/>
              <a:buNone/>
              <a:defRPr b="1" sz="4400"/>
            </a:lvl9pPr>
          </a:lstStyle>
          <a:p/>
        </p:txBody>
      </p:sp>
      <p:sp>
        <p:nvSpPr>
          <p:cNvPr id="28" name="Google Shape;28;p3"/>
          <p:cNvSpPr txBox="1"/>
          <p:nvPr>
            <p:ph idx="1" type="subTitle"/>
          </p:nvPr>
        </p:nvSpPr>
        <p:spPr>
          <a:xfrm>
            <a:off x="1546025" y="3011511"/>
            <a:ext cx="5832600" cy="784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3000">
                <a:solidFill>
                  <a:schemeClr val="accent3"/>
                </a:solidFill>
              </a:defRPr>
            </a:lvl2pPr>
            <a:lvl3pPr lvl="2" rtl="0">
              <a:spcBef>
                <a:spcPts val="0"/>
              </a:spcBef>
              <a:spcAft>
                <a:spcPts val="0"/>
              </a:spcAft>
              <a:buClr>
                <a:schemeClr val="accent3"/>
              </a:buClr>
              <a:buSzPts val="3000"/>
              <a:buNone/>
              <a:defRPr sz="3000">
                <a:solidFill>
                  <a:schemeClr val="accent3"/>
                </a:solidFill>
              </a:defRPr>
            </a:lvl3pPr>
            <a:lvl4pPr lvl="3" rtl="0">
              <a:spcBef>
                <a:spcPts val="0"/>
              </a:spcBef>
              <a:spcAft>
                <a:spcPts val="0"/>
              </a:spcAft>
              <a:buClr>
                <a:schemeClr val="accent3"/>
              </a:buClr>
              <a:buSzPts val="3000"/>
              <a:buNone/>
              <a:defRPr sz="3000">
                <a:solidFill>
                  <a:schemeClr val="accent3"/>
                </a:solidFill>
              </a:defRPr>
            </a:lvl4pPr>
            <a:lvl5pPr lvl="4" rtl="0">
              <a:spcBef>
                <a:spcPts val="0"/>
              </a:spcBef>
              <a:spcAft>
                <a:spcPts val="0"/>
              </a:spcAft>
              <a:buClr>
                <a:schemeClr val="accent3"/>
              </a:buClr>
              <a:buSzPts val="3000"/>
              <a:buNone/>
              <a:defRPr sz="3000">
                <a:solidFill>
                  <a:schemeClr val="accent3"/>
                </a:solidFill>
              </a:defRPr>
            </a:lvl5pPr>
            <a:lvl6pPr lvl="5" rtl="0">
              <a:spcBef>
                <a:spcPts val="0"/>
              </a:spcBef>
              <a:spcAft>
                <a:spcPts val="0"/>
              </a:spcAft>
              <a:buClr>
                <a:schemeClr val="accent3"/>
              </a:buClr>
              <a:buSzPts val="3000"/>
              <a:buNone/>
              <a:defRPr sz="3000">
                <a:solidFill>
                  <a:schemeClr val="accent3"/>
                </a:solidFill>
              </a:defRPr>
            </a:lvl6pPr>
            <a:lvl7pPr lvl="6" rtl="0">
              <a:spcBef>
                <a:spcPts val="0"/>
              </a:spcBef>
              <a:spcAft>
                <a:spcPts val="0"/>
              </a:spcAft>
              <a:buClr>
                <a:schemeClr val="accent3"/>
              </a:buClr>
              <a:buSzPts val="3000"/>
              <a:buNone/>
              <a:defRPr sz="3000">
                <a:solidFill>
                  <a:schemeClr val="accent3"/>
                </a:solidFill>
              </a:defRPr>
            </a:lvl7pPr>
            <a:lvl8pPr lvl="7" rtl="0">
              <a:spcBef>
                <a:spcPts val="0"/>
              </a:spcBef>
              <a:spcAft>
                <a:spcPts val="0"/>
              </a:spcAft>
              <a:buClr>
                <a:schemeClr val="accent3"/>
              </a:buClr>
              <a:buSzPts val="3000"/>
              <a:buNone/>
              <a:defRPr sz="3000">
                <a:solidFill>
                  <a:schemeClr val="accent3"/>
                </a:solidFill>
              </a:defRPr>
            </a:lvl8pPr>
            <a:lvl9pPr lvl="8" rtl="0">
              <a:spcBef>
                <a:spcPts val="0"/>
              </a:spcBef>
              <a:spcAft>
                <a:spcPts val="0"/>
              </a:spcAft>
              <a:buClr>
                <a:schemeClr val="accent3"/>
              </a:buClr>
              <a:buSzPts val="3000"/>
              <a:buNone/>
              <a:defRPr sz="3000">
                <a:solidFill>
                  <a:schemeClr val="accent3"/>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TITLE_1_1">
    <p:spTree>
      <p:nvGrpSpPr>
        <p:cNvPr id="29"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b="0" l="19" r="19" t="0"/>
          <a:stretch/>
        </p:blipFill>
        <p:spPr>
          <a:xfrm flipH="1" rot="10800000">
            <a:off x="5952" y="1285875"/>
            <a:ext cx="6855450" cy="3857625"/>
          </a:xfrm>
          <a:prstGeom prst="rect">
            <a:avLst/>
          </a:prstGeom>
          <a:noFill/>
          <a:ln>
            <a:noFill/>
          </a:ln>
        </p:spPr>
      </p:pic>
      <p:sp>
        <p:nvSpPr>
          <p:cNvPr id="31" name="Google Shape;31;p4"/>
          <p:cNvSpPr txBox="1"/>
          <p:nvPr>
            <p:ph idx="1" type="body"/>
          </p:nvPr>
        </p:nvSpPr>
        <p:spPr>
          <a:xfrm>
            <a:off x="1215300" y="1723650"/>
            <a:ext cx="6713400" cy="819900"/>
          </a:xfrm>
          <a:prstGeom prst="rect">
            <a:avLst/>
          </a:prstGeom>
        </p:spPr>
        <p:txBody>
          <a:bodyPr anchorCtr="0" anchor="t" bIns="91425" lIns="91425" spcFirstLastPara="1" rIns="91425" wrap="square" tIns="91425">
            <a:noAutofit/>
          </a:bodyPr>
          <a:lstStyle>
            <a:lvl1pPr indent="-457200" lvl="0" marL="457200" rtl="0" algn="ctr">
              <a:spcBef>
                <a:spcPts val="600"/>
              </a:spcBef>
              <a:spcAft>
                <a:spcPts val="0"/>
              </a:spcAft>
              <a:buClr>
                <a:schemeClr val="dk1"/>
              </a:buClr>
              <a:buSzPts val="3600"/>
              <a:buChar char="◎"/>
              <a:defRPr i="1" sz="3600"/>
            </a:lvl1pPr>
            <a:lvl2pPr indent="-457200" lvl="1" marL="914400" rtl="0" algn="ctr">
              <a:spcBef>
                <a:spcPts val="0"/>
              </a:spcBef>
              <a:spcAft>
                <a:spcPts val="0"/>
              </a:spcAft>
              <a:buClr>
                <a:schemeClr val="dk1"/>
              </a:buClr>
              <a:buSzPts val="3600"/>
              <a:buChar char="○"/>
              <a:defRPr i="1" sz="3600"/>
            </a:lvl2pPr>
            <a:lvl3pPr indent="-457200" lvl="2" marL="1371600" rtl="0" algn="ctr">
              <a:spcBef>
                <a:spcPts val="0"/>
              </a:spcBef>
              <a:spcAft>
                <a:spcPts val="0"/>
              </a:spcAft>
              <a:buClr>
                <a:schemeClr val="dk1"/>
              </a:buClr>
              <a:buSzPts val="3600"/>
              <a:buChar char="◉"/>
              <a:defRPr i="1" sz="3600"/>
            </a:lvl3pPr>
            <a:lvl4pPr indent="-457200" lvl="3" marL="1828800" rtl="0" algn="ctr">
              <a:spcBef>
                <a:spcPts val="0"/>
              </a:spcBef>
              <a:spcAft>
                <a:spcPts val="0"/>
              </a:spcAft>
              <a:buSzPts val="3600"/>
              <a:buChar char="●"/>
              <a:defRPr i="1" sz="3600"/>
            </a:lvl4pPr>
            <a:lvl5pPr indent="-457200" lvl="4" marL="2286000" rtl="0" algn="ctr">
              <a:spcBef>
                <a:spcPts val="0"/>
              </a:spcBef>
              <a:spcAft>
                <a:spcPts val="0"/>
              </a:spcAft>
              <a:buSzPts val="3600"/>
              <a:buChar char="○"/>
              <a:defRPr i="1" sz="3600"/>
            </a:lvl5pPr>
            <a:lvl6pPr indent="-457200" lvl="5" marL="2743200" rtl="0" algn="ctr">
              <a:spcBef>
                <a:spcPts val="0"/>
              </a:spcBef>
              <a:spcAft>
                <a:spcPts val="0"/>
              </a:spcAft>
              <a:buSzPts val="3600"/>
              <a:buChar char="■"/>
              <a:defRPr i="1" sz="3600"/>
            </a:lvl6pPr>
            <a:lvl7pPr indent="-457200" lvl="6" marL="3200400" rtl="0" algn="ctr">
              <a:spcBef>
                <a:spcPts val="0"/>
              </a:spcBef>
              <a:spcAft>
                <a:spcPts val="0"/>
              </a:spcAft>
              <a:buSzPts val="3600"/>
              <a:buChar char="●"/>
              <a:defRPr i="1" sz="3600"/>
            </a:lvl7pPr>
            <a:lvl8pPr indent="-457200" lvl="7" marL="3657600" rtl="0" algn="ctr">
              <a:spcBef>
                <a:spcPts val="0"/>
              </a:spcBef>
              <a:spcAft>
                <a:spcPts val="0"/>
              </a:spcAft>
              <a:buSzPts val="3600"/>
              <a:buChar char="○"/>
              <a:defRPr i="1" sz="3600"/>
            </a:lvl8pPr>
            <a:lvl9pPr indent="-457200" lvl="8" marL="4114800" algn="ctr">
              <a:spcBef>
                <a:spcPts val="0"/>
              </a:spcBef>
              <a:spcAft>
                <a:spcPts val="0"/>
              </a:spcAft>
              <a:buSzPts val="3600"/>
              <a:buChar char="■"/>
              <a:defRPr i="1" sz="3600"/>
            </a:lvl9pPr>
          </a:lstStyle>
          <a:p/>
        </p:txBody>
      </p:sp>
      <p:grpSp>
        <p:nvGrpSpPr>
          <p:cNvPr id="32" name="Google Shape;32;p4"/>
          <p:cNvGrpSpPr/>
          <p:nvPr/>
        </p:nvGrpSpPr>
        <p:grpSpPr>
          <a:xfrm>
            <a:off x="3839646" y="782918"/>
            <a:ext cx="1464573" cy="842707"/>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chemeClr val="accent1"/>
                  </a:solidFill>
                  <a:latin typeface="Source Sans Pro"/>
                  <a:ea typeface="Source Sans Pro"/>
                  <a:cs typeface="Source Sans Pro"/>
                  <a:sym typeface="Source Sans Pro"/>
                </a:rPr>
                <a:t>“</a:t>
              </a:r>
              <a:endParaRPr b="1" sz="6000">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cap="flat" cmpd="sng" w="9525">
              <a:solidFill>
                <a:srgbClr val="CFD8D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4190700" y="1925385"/>
              <a:ext cx="762600" cy="762600"/>
            </a:xfrm>
            <a:prstGeom prst="ellipse">
              <a:avLst/>
            </a:prstGeom>
            <a:noFill/>
            <a:ln cap="flat" cmpd="sng" w="19050">
              <a:solidFill>
                <a:srgbClr val="CFD8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 name="Google Shape;36;p4"/>
          <p:cNvCxnSpPr>
            <a:endCxn id="34" idx="1"/>
          </p:cNvCxnSpPr>
          <p:nvPr/>
        </p:nvCxnSpPr>
        <p:spPr>
          <a:xfrm>
            <a:off x="3750511" y="390297"/>
            <a:ext cx="532200" cy="535500"/>
          </a:xfrm>
          <a:prstGeom prst="straightConnector1">
            <a:avLst/>
          </a:prstGeom>
          <a:noFill/>
          <a:ln cap="flat" cmpd="sng" w="9525">
            <a:solidFill>
              <a:srgbClr val="CFD8DC"/>
            </a:solidFill>
            <a:prstDash val="solid"/>
            <a:round/>
            <a:headEnd len="med" w="med" type="none"/>
            <a:tailEnd len="med" w="med" type="none"/>
          </a:ln>
        </p:spPr>
      </p:cxnSp>
      <p:cxnSp>
        <p:nvCxnSpPr>
          <p:cNvPr id="37" name="Google Shape;37;p4"/>
          <p:cNvCxnSpPr/>
          <p:nvPr/>
        </p:nvCxnSpPr>
        <p:spPr>
          <a:xfrm rot="10800000">
            <a:off x="4362902" y="436125"/>
            <a:ext cx="209100" cy="369600"/>
          </a:xfrm>
          <a:prstGeom prst="straightConnector1">
            <a:avLst/>
          </a:prstGeom>
          <a:noFill/>
          <a:ln cap="flat" cmpd="sng" w="9525">
            <a:solidFill>
              <a:srgbClr val="CFD8DC"/>
            </a:solidFill>
            <a:prstDash val="solid"/>
            <a:round/>
            <a:headEnd len="med" w="med" type="none"/>
            <a:tailEnd len="med" w="med" type="none"/>
          </a:ln>
        </p:spPr>
      </p:cxnSp>
      <p:cxnSp>
        <p:nvCxnSpPr>
          <p:cNvPr id="38" name="Google Shape;38;p4"/>
          <p:cNvCxnSpPr/>
          <p:nvPr/>
        </p:nvCxnSpPr>
        <p:spPr>
          <a:xfrm flipH="1" rot="10800000">
            <a:off x="4704510" y="351930"/>
            <a:ext cx="347100" cy="474600"/>
          </a:xfrm>
          <a:prstGeom prst="straightConnector1">
            <a:avLst/>
          </a:prstGeom>
          <a:noFill/>
          <a:ln cap="flat" cmpd="sng" w="9525">
            <a:solidFill>
              <a:srgbClr val="CFD8DC"/>
            </a:solidFill>
            <a:prstDash val="solid"/>
            <a:round/>
            <a:headEnd len="med" w="med" type="none"/>
            <a:tailEnd len="med" w="med" type="none"/>
          </a:ln>
        </p:spPr>
      </p:cxnSp>
      <p:sp>
        <p:nvSpPr>
          <p:cNvPr id="39" name="Google Shape;39;p4"/>
          <p:cNvSpPr txBox="1"/>
          <p:nvPr>
            <p:ph idx="12" type="sldNum"/>
          </p:nvPr>
        </p:nvSpPr>
        <p:spPr>
          <a:xfrm>
            <a:off x="-87"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1 column" type="tx">
  <p:cSld name="TITLE_AND_BODY">
    <p:spTree>
      <p:nvGrpSpPr>
        <p:cNvPr id="40" name="Shape 40"/>
        <p:cNvGrpSpPr/>
        <p:nvPr/>
      </p:nvGrpSpPr>
      <p:grpSpPr>
        <a:xfrm>
          <a:off x="0" y="0"/>
          <a:ext cx="0" cy="0"/>
          <a:chOff x="0" y="0"/>
          <a:chExt cx="0" cy="0"/>
        </a:xfrm>
      </p:grpSpPr>
      <p:sp>
        <p:nvSpPr>
          <p:cNvPr id="41" name="Google Shape;41;p5"/>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 name="Google Shape;42;p5"/>
          <p:cNvSpPr txBox="1"/>
          <p:nvPr>
            <p:ph idx="1" type="body"/>
          </p:nvPr>
        </p:nvSpPr>
        <p:spPr>
          <a:xfrm>
            <a:off x="786150" y="1261700"/>
            <a:ext cx="7571700" cy="35736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sz="2400"/>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sz="2400"/>
            </a:lvl4pPr>
            <a:lvl5pPr indent="-381000" lvl="4" marL="2286000">
              <a:spcBef>
                <a:spcPts val="0"/>
              </a:spcBef>
              <a:spcAft>
                <a:spcPts val="0"/>
              </a:spcAft>
              <a:buSzPts val="2400"/>
              <a:buChar char="○"/>
              <a:defRPr sz="2400"/>
            </a:lvl5pPr>
            <a:lvl6pPr indent="-381000" lvl="5" marL="2743200">
              <a:spcBef>
                <a:spcPts val="0"/>
              </a:spcBef>
              <a:spcAft>
                <a:spcPts val="0"/>
              </a:spcAft>
              <a:buSzPts val="2400"/>
              <a:buChar char="■"/>
              <a:defRPr sz="2400"/>
            </a:lvl6pPr>
            <a:lvl7pPr indent="-381000" lvl="6" marL="3200400">
              <a:spcBef>
                <a:spcPts val="0"/>
              </a:spcBef>
              <a:spcAft>
                <a:spcPts val="0"/>
              </a:spcAft>
              <a:buSzPts val="2400"/>
              <a:buChar char="●"/>
              <a:defRPr sz="2400"/>
            </a:lvl7pPr>
            <a:lvl8pPr indent="-381000" lvl="7" marL="3657600">
              <a:spcBef>
                <a:spcPts val="0"/>
              </a:spcBef>
              <a:spcAft>
                <a:spcPts val="0"/>
              </a:spcAft>
              <a:buSzPts val="2400"/>
              <a:buChar char="○"/>
              <a:defRPr sz="2400"/>
            </a:lvl8pPr>
            <a:lvl9pPr indent="-381000" lvl="8" marL="4114800">
              <a:spcBef>
                <a:spcPts val="0"/>
              </a:spcBef>
              <a:spcAft>
                <a:spcPts val="0"/>
              </a:spcAft>
              <a:buSzPts val="2400"/>
              <a:buChar char="■"/>
              <a:defRPr sz="2400"/>
            </a:lvl9pPr>
          </a:lstStyle>
          <a:p/>
        </p:txBody>
      </p:sp>
      <p:sp>
        <p:nvSpPr>
          <p:cNvPr id="43" name="Google Shape;43;p5"/>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2 columns" type="twoColTx">
  <p:cSld name="TITLE_AND_TWO_COLUMNS">
    <p:spTree>
      <p:nvGrpSpPr>
        <p:cNvPr id="44" name="Shape 44"/>
        <p:cNvGrpSpPr/>
        <p:nvPr/>
      </p:nvGrpSpPr>
      <p:grpSpPr>
        <a:xfrm>
          <a:off x="0" y="0"/>
          <a:ext cx="0" cy="0"/>
          <a:chOff x="0" y="0"/>
          <a:chExt cx="0" cy="0"/>
        </a:xfrm>
      </p:grpSpPr>
      <p:sp>
        <p:nvSpPr>
          <p:cNvPr id="45" name="Google Shape;45;p6"/>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6" name="Google Shape;46;p6"/>
          <p:cNvSpPr txBox="1"/>
          <p:nvPr>
            <p:ph idx="1" type="body"/>
          </p:nvPr>
        </p:nvSpPr>
        <p:spPr>
          <a:xfrm>
            <a:off x="786137"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7" name="Google Shape;47;p6"/>
          <p:cNvSpPr txBox="1"/>
          <p:nvPr>
            <p:ph idx="2" type="body"/>
          </p:nvPr>
        </p:nvSpPr>
        <p:spPr>
          <a:xfrm>
            <a:off x="4682659" y="1200150"/>
            <a:ext cx="3675300" cy="37257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0"/>
              </a:spcBef>
              <a:spcAft>
                <a:spcPts val="0"/>
              </a:spcAft>
              <a:buSzPts val="2000"/>
              <a:buChar char="○"/>
              <a:defRPr sz="2000"/>
            </a:lvl2pPr>
            <a:lvl3pPr indent="-355600" lvl="2" marL="1371600">
              <a:spcBef>
                <a:spcPts val="0"/>
              </a:spcBef>
              <a:spcAft>
                <a:spcPts val="0"/>
              </a:spcAft>
              <a:buSzPts val="2000"/>
              <a:buChar char="◉"/>
              <a:defRPr sz="2000"/>
            </a:lvl3pPr>
            <a:lvl4pPr indent="-355600" lvl="3" marL="1828800">
              <a:spcBef>
                <a:spcPts val="0"/>
              </a:spcBef>
              <a:spcAft>
                <a:spcPts val="0"/>
              </a:spcAft>
              <a:buSzPts val="2000"/>
              <a:buChar char="●"/>
              <a:defRPr sz="2000"/>
            </a:lvl4pPr>
            <a:lvl5pPr indent="-355600" lvl="4" marL="2286000">
              <a:spcBef>
                <a:spcPts val="0"/>
              </a:spcBef>
              <a:spcAft>
                <a:spcPts val="0"/>
              </a:spcAft>
              <a:buSzPts val="2000"/>
              <a:buChar char="○"/>
              <a:defRPr sz="2000"/>
            </a:lvl5pPr>
            <a:lvl6pPr indent="-355600" lvl="5" marL="2743200">
              <a:spcBef>
                <a:spcPts val="0"/>
              </a:spcBef>
              <a:spcAft>
                <a:spcPts val="0"/>
              </a:spcAft>
              <a:buSzPts val="2000"/>
              <a:buChar char="■"/>
              <a:defRPr sz="2000"/>
            </a:lvl6pPr>
            <a:lvl7pPr indent="-355600" lvl="6" marL="3200400">
              <a:spcBef>
                <a:spcPts val="0"/>
              </a:spcBef>
              <a:spcAft>
                <a:spcPts val="0"/>
              </a:spcAft>
              <a:buSzPts val="2000"/>
              <a:buChar char="●"/>
              <a:defRPr sz="2000"/>
            </a:lvl7pPr>
            <a:lvl8pPr indent="-355600" lvl="7" marL="3657600">
              <a:spcBef>
                <a:spcPts val="0"/>
              </a:spcBef>
              <a:spcAft>
                <a:spcPts val="0"/>
              </a:spcAft>
              <a:buSzPts val="2000"/>
              <a:buChar char="○"/>
              <a:defRPr sz="2000"/>
            </a:lvl8pPr>
            <a:lvl9pPr indent="-355600" lvl="8" marL="4114800">
              <a:spcBef>
                <a:spcPts val="0"/>
              </a:spcBef>
              <a:spcAft>
                <a:spcPts val="0"/>
              </a:spcAft>
              <a:buSzPts val="2000"/>
              <a:buChar char="■"/>
              <a:defRPr sz="2000"/>
            </a:lvl9pPr>
          </a:lstStyle>
          <a:p/>
        </p:txBody>
      </p:sp>
      <p:sp>
        <p:nvSpPr>
          <p:cNvPr id="48" name="Google Shape;48;p6"/>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3 columns">
  <p:cSld name="TITLE_AND_TWO_COLUMNS_1">
    <p:spTree>
      <p:nvGrpSpPr>
        <p:cNvPr id="49" name="Shape 49"/>
        <p:cNvGrpSpPr/>
        <p:nvPr/>
      </p:nvGrpSpPr>
      <p:grpSpPr>
        <a:xfrm>
          <a:off x="0" y="0"/>
          <a:ext cx="0" cy="0"/>
          <a:chOff x="0" y="0"/>
          <a:chExt cx="0" cy="0"/>
        </a:xfrm>
      </p:grpSpPr>
      <p:sp>
        <p:nvSpPr>
          <p:cNvPr id="50" name="Google Shape;50;p7"/>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51" name="Google Shape;51;p7"/>
          <p:cNvSpPr txBox="1"/>
          <p:nvPr>
            <p:ph idx="1" type="body"/>
          </p:nvPr>
        </p:nvSpPr>
        <p:spPr>
          <a:xfrm>
            <a:off x="786150"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2" name="Google Shape;52;p7"/>
          <p:cNvSpPr txBox="1"/>
          <p:nvPr>
            <p:ph idx="2" type="body"/>
          </p:nvPr>
        </p:nvSpPr>
        <p:spPr>
          <a:xfrm>
            <a:off x="3329992"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3" name="Google Shape;53;p7"/>
          <p:cNvSpPr txBox="1"/>
          <p:nvPr>
            <p:ph idx="3" type="body"/>
          </p:nvPr>
        </p:nvSpPr>
        <p:spPr>
          <a:xfrm>
            <a:off x="5873834" y="1200150"/>
            <a:ext cx="24198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54" name="Google Shape;54;p7"/>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8"/>
          <p:cNvSpPr txBox="1"/>
          <p:nvPr>
            <p:ph type="title"/>
          </p:nvPr>
        </p:nvSpPr>
        <p:spPr>
          <a:xfrm>
            <a:off x="786150" y="308120"/>
            <a:ext cx="7571700" cy="702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7" name="Google Shape;57;p8"/>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9"/>
          <p:cNvSpPr txBox="1"/>
          <p:nvPr>
            <p:ph idx="1" type="body"/>
          </p:nvPr>
        </p:nvSpPr>
        <p:spPr>
          <a:xfrm>
            <a:off x="457200" y="4055343"/>
            <a:ext cx="8229600" cy="3687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60" name="Google Shape;60;p9"/>
          <p:cNvSpPr txBox="1"/>
          <p:nvPr>
            <p:ph idx="12" type="sldNum"/>
          </p:nvPr>
        </p:nvSpPr>
        <p:spPr>
          <a:xfrm>
            <a:off x="-92" y="4749844"/>
            <a:ext cx="9144000" cy="3936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0"/>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1.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6150" y="308120"/>
            <a:ext cx="7571700" cy="702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p:txBody>
      </p:sp>
      <p:sp>
        <p:nvSpPr>
          <p:cNvPr id="7" name="Google Shape;7;p1"/>
          <p:cNvSpPr txBox="1"/>
          <p:nvPr>
            <p:ph idx="1" type="body"/>
          </p:nvPr>
        </p:nvSpPr>
        <p:spPr>
          <a:xfrm>
            <a:off x="786150" y="1261700"/>
            <a:ext cx="7571700" cy="35736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indent="-381000" lvl="1" marL="9144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indent="-381000" lvl="2" marL="13716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indent="-342900" lvl="3" marL="1828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indent="-342900" lvl="4" marL="22860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indent="-342900" lvl="5" marL="27432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indent="-342900" lvl="6" marL="32004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indent="-342900" lvl="7" marL="36576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indent="-342900" lvl="8" marL="41148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04384" y="4749851"/>
            <a:ext cx="548700" cy="393600"/>
          </a:xfrm>
          <a:prstGeom prst="rect">
            <a:avLst/>
          </a:prstGeom>
          <a:noFill/>
          <a:ln>
            <a:noFill/>
          </a:ln>
        </p:spPr>
        <p:txBody>
          <a:bodyPr anchorCtr="0" anchor="t" bIns="91425" lIns="91425" spcFirstLastPara="1" rIns="91425" wrap="square" tIns="91425">
            <a:noAutofit/>
          </a:bodyPr>
          <a:lstStyle>
            <a:lvl1pPr lvl="0" algn="r">
              <a:buNone/>
              <a:defRPr b="1" sz="1300">
                <a:solidFill>
                  <a:schemeClr val="accent1"/>
                </a:solidFill>
                <a:latin typeface="Source Sans Pro"/>
                <a:ea typeface="Source Sans Pro"/>
                <a:cs typeface="Source Sans Pro"/>
                <a:sym typeface="Source Sans Pro"/>
              </a:defRPr>
            </a:lvl1pPr>
            <a:lvl2pPr lvl="1" algn="r">
              <a:buNone/>
              <a:defRPr b="1" sz="1300">
                <a:solidFill>
                  <a:schemeClr val="accent1"/>
                </a:solidFill>
                <a:latin typeface="Source Sans Pro"/>
                <a:ea typeface="Source Sans Pro"/>
                <a:cs typeface="Source Sans Pro"/>
                <a:sym typeface="Source Sans Pro"/>
              </a:defRPr>
            </a:lvl2pPr>
            <a:lvl3pPr lvl="2" algn="r">
              <a:buNone/>
              <a:defRPr b="1" sz="1300">
                <a:solidFill>
                  <a:schemeClr val="accent1"/>
                </a:solidFill>
                <a:latin typeface="Source Sans Pro"/>
                <a:ea typeface="Source Sans Pro"/>
                <a:cs typeface="Source Sans Pro"/>
                <a:sym typeface="Source Sans Pro"/>
              </a:defRPr>
            </a:lvl3pPr>
            <a:lvl4pPr lvl="3" algn="r">
              <a:buNone/>
              <a:defRPr b="1" sz="1300">
                <a:solidFill>
                  <a:schemeClr val="accent1"/>
                </a:solidFill>
                <a:latin typeface="Source Sans Pro"/>
                <a:ea typeface="Source Sans Pro"/>
                <a:cs typeface="Source Sans Pro"/>
                <a:sym typeface="Source Sans Pro"/>
              </a:defRPr>
            </a:lvl4pPr>
            <a:lvl5pPr lvl="4" algn="r">
              <a:buNone/>
              <a:defRPr b="1" sz="1300">
                <a:solidFill>
                  <a:schemeClr val="accent1"/>
                </a:solidFill>
                <a:latin typeface="Source Sans Pro"/>
                <a:ea typeface="Source Sans Pro"/>
                <a:cs typeface="Source Sans Pro"/>
                <a:sym typeface="Source Sans Pro"/>
              </a:defRPr>
            </a:lvl5pPr>
            <a:lvl6pPr lvl="5" algn="r">
              <a:buNone/>
              <a:defRPr b="1" sz="1300">
                <a:solidFill>
                  <a:schemeClr val="accent1"/>
                </a:solidFill>
                <a:latin typeface="Source Sans Pro"/>
                <a:ea typeface="Source Sans Pro"/>
                <a:cs typeface="Source Sans Pro"/>
                <a:sym typeface="Source Sans Pro"/>
              </a:defRPr>
            </a:lvl6pPr>
            <a:lvl7pPr lvl="6" algn="r">
              <a:buNone/>
              <a:defRPr b="1" sz="1300">
                <a:solidFill>
                  <a:schemeClr val="accent1"/>
                </a:solidFill>
                <a:latin typeface="Source Sans Pro"/>
                <a:ea typeface="Source Sans Pro"/>
                <a:cs typeface="Source Sans Pro"/>
                <a:sym typeface="Source Sans Pro"/>
              </a:defRPr>
            </a:lvl7pPr>
            <a:lvl8pPr lvl="7" algn="r">
              <a:buNone/>
              <a:defRPr b="1" sz="1300">
                <a:solidFill>
                  <a:schemeClr val="accent1"/>
                </a:solidFill>
                <a:latin typeface="Source Sans Pro"/>
                <a:ea typeface="Source Sans Pro"/>
                <a:cs typeface="Source Sans Pro"/>
                <a:sym typeface="Source Sans Pro"/>
              </a:defRPr>
            </a:lvl8pPr>
            <a:lvl9pPr lvl="8" algn="r">
              <a:buNone/>
              <a:defRPr b="1" sz="1300">
                <a:solidFill>
                  <a:schemeClr val="accent1"/>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natasha.tomattis@mi.unc.edu.ar"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hyperlink" Target="https://www.menti.com/6a71d791"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9.png"/><Relationship Id="rId4" Type="http://schemas.openxmlformats.org/officeDocument/2006/relationships/image" Target="../media/image12.png"/><Relationship Id="rId5"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hyperlink" Target="https://github.com/maticue/docker_quagga.git" TargetMode="External"/><Relationship Id="rId4" Type="http://schemas.openxmlformats.org/officeDocument/2006/relationships/hyperlink" Target="https://www.draw.io/?page-id=s4hlcZ-57U69znJDslZ_&amp;scale=auto#G1_Sfp6-7XcK69U83734jK8ayIAf4zWAmU" TargetMode="External"/><Relationship Id="rId5"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hyperlink" Target="https://www.draw.io/?page-id=yskR9sFXvRk8wBaN3BDg&amp;scale=auto#G1_Sfp6-7XcK69U83734jK8ayIAf4zWAmU" TargetMode="Externa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hyperlink" Target="https://hub.docker.com/" TargetMode="External"/><Relationship Id="rId4" Type="http://schemas.openxmlformats.org/officeDocument/2006/relationships/hyperlink" Target="https://www.draw.io/?page-id=dHrvm4QufslTVy4owGze&amp;scale=auto#G1_Sfp6-7XcK69U83734jK8ayIAf4zWAmU" TargetMode="External"/><Relationship Id="rId5"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hyperlink" Target="https://www.juniper.net/documentation/en_US/junos/topics/concept/ospf-routing-designated-router-overview.html" TargetMode="External"/><Relationship Id="rId4" Type="http://schemas.openxmlformats.org/officeDocument/2006/relationships/hyperlink" Target="https://learningnetwork.cisco.com/blogs/vip-perspectives/2017/11/08/ospf-graphs-lsas-and-the-lsdb" TargetMode="External"/><Relationship Id="rId5" Type="http://schemas.openxmlformats.org/officeDocument/2006/relationships/hyperlink" Target="https://docs.cumulusnetworks.com/display/CL332/Configuring+Quagga" TargetMode="External"/><Relationship Id="rId6" Type="http://schemas.openxmlformats.org/officeDocument/2006/relationships/hyperlink" Target="http://docs.frrouting.org/en/latest/index.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hyperlink" Target="https://www.draw.io/?page-id=vIKRd7_p_yBclk1Z4JkK&amp;scale=auto#G1_Sfp6-7XcK69U83734jK8ayIAf4zWAmU" TargetMode="Externa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hyperlink" Target="https://www.draw.io/?page-id=29bTMx4Y2AwMoKM_Io5U&amp;scale=auto#G1_Sfp6-7XcK69U83734jK8ayIAf4zWAmU" TargetMode="Externa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hyperlink" Target="https://www.draw.io/?page-id=-RUnrGMWKBQp_KrQ3BkZ&amp;scale=auto#G1_Sfp6-7XcK69U83734jK8ayIAf4zWAmU" TargetMode="Externa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2"/>
          <p:cNvSpPr txBox="1"/>
          <p:nvPr>
            <p:ph type="ctrTitle"/>
          </p:nvPr>
        </p:nvSpPr>
        <p:spPr>
          <a:xfrm>
            <a:off x="1636675" y="1897875"/>
            <a:ext cx="6949500" cy="97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a:solidFill>
                  <a:srgbClr val="607D8B"/>
                </a:solidFill>
              </a:rPr>
              <a:t>Ruteo Interno</a:t>
            </a:r>
            <a:endParaRPr b="0">
              <a:solidFill>
                <a:srgbClr val="607D8B"/>
              </a:solidFill>
            </a:endParaRPr>
          </a:p>
        </p:txBody>
      </p:sp>
      <p:sp>
        <p:nvSpPr>
          <p:cNvPr id="71" name="Google Shape;71;p12"/>
          <p:cNvSpPr txBox="1"/>
          <p:nvPr/>
        </p:nvSpPr>
        <p:spPr>
          <a:xfrm>
            <a:off x="1636675" y="966600"/>
            <a:ext cx="5616300" cy="111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5800">
                <a:solidFill>
                  <a:schemeClr val="accent1"/>
                </a:solidFill>
                <a:latin typeface="Roboto Slab"/>
                <a:ea typeface="Roboto Slab"/>
                <a:cs typeface="Roboto Slab"/>
                <a:sym typeface="Roboto Slab"/>
              </a:rPr>
              <a:t>2</a:t>
            </a:r>
            <a:r>
              <a:rPr b="1" lang="en" sz="5800">
                <a:solidFill>
                  <a:schemeClr val="accent1"/>
                </a:solidFill>
                <a:latin typeface="Roboto Slab"/>
                <a:ea typeface="Roboto Slab"/>
                <a:cs typeface="Roboto Slab"/>
                <a:sym typeface="Roboto Slab"/>
              </a:rPr>
              <a:t>.</a:t>
            </a:r>
            <a:endParaRPr b="1" sz="5800">
              <a:solidFill>
                <a:schemeClr val="accent1"/>
              </a:solidFill>
              <a:latin typeface="Roboto Slab"/>
              <a:ea typeface="Roboto Slab"/>
              <a:cs typeface="Roboto Slab"/>
              <a:sym typeface="Roboto Slab"/>
            </a:endParaRPr>
          </a:p>
        </p:txBody>
      </p:sp>
      <p:sp>
        <p:nvSpPr>
          <p:cNvPr id="72" name="Google Shape;72;p12"/>
          <p:cNvSpPr txBox="1"/>
          <p:nvPr>
            <p:ph idx="4294967295" type="subTitle"/>
          </p:nvPr>
        </p:nvSpPr>
        <p:spPr>
          <a:xfrm>
            <a:off x="1636675" y="2762850"/>
            <a:ext cx="6446700" cy="784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400">
                <a:solidFill>
                  <a:srgbClr val="607D8B"/>
                </a:solidFill>
              </a:rPr>
              <a:t>Redes de computadoras 2020</a:t>
            </a:r>
            <a:endParaRPr sz="2400">
              <a:solidFill>
                <a:srgbClr val="607D8B"/>
              </a:solidFill>
            </a:endParaRPr>
          </a:p>
        </p:txBody>
      </p:sp>
      <p:sp>
        <p:nvSpPr>
          <p:cNvPr id="73" name="Google Shape;73;p12"/>
          <p:cNvSpPr txBox="1"/>
          <p:nvPr/>
        </p:nvSpPr>
        <p:spPr>
          <a:xfrm>
            <a:off x="155200" y="4653575"/>
            <a:ext cx="6446700" cy="33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600"/>
              </a:spcBef>
              <a:spcAft>
                <a:spcPts val="0"/>
              </a:spcAft>
              <a:buNone/>
            </a:pPr>
            <a:r>
              <a:rPr lang="en">
                <a:solidFill>
                  <a:srgbClr val="607D8B"/>
                </a:solidFill>
                <a:latin typeface="Source Sans Pro"/>
                <a:ea typeface="Source Sans Pro"/>
                <a:cs typeface="Source Sans Pro"/>
                <a:sym typeface="Source Sans Pro"/>
              </a:rPr>
              <a:t>Natasha Tomattis (</a:t>
            </a:r>
            <a:r>
              <a:rPr lang="en" u="sng">
                <a:solidFill>
                  <a:srgbClr val="0091EA"/>
                </a:solidFill>
                <a:latin typeface="Source Sans Pro"/>
                <a:ea typeface="Source Sans Pro"/>
                <a:cs typeface="Source Sans Pro"/>
                <a:sym typeface="Source Sans Pro"/>
                <a:hlinkClick r:id="rId3"/>
              </a:rPr>
              <a:t>natasha.tomattis@mi.unc.edu.ar</a:t>
            </a:r>
            <a:r>
              <a:rPr lang="en">
                <a:solidFill>
                  <a:srgbClr val="607D8B"/>
                </a:solidFill>
                <a:latin typeface="Source Sans Pro"/>
                <a:ea typeface="Source Sans Pro"/>
                <a:cs typeface="Source Sans Pro"/>
                <a:sym typeface="Source Sans Pro"/>
              </a:rPr>
              <a:t>)</a:t>
            </a:r>
            <a:endParaRPr sz="2400">
              <a:solidFill>
                <a:srgbClr val="607D8B"/>
              </a:solidFill>
              <a:latin typeface="Source Sans Pro"/>
              <a:ea typeface="Source Sans Pro"/>
              <a:cs typeface="Source Sans Pro"/>
              <a:sym typeface="Source Sans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1"/>
          <p:cNvSpPr txBox="1"/>
          <p:nvPr/>
        </p:nvSpPr>
        <p:spPr>
          <a:xfrm>
            <a:off x="266075" y="2404030"/>
            <a:ext cx="8291700" cy="111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solidFill>
                  <a:srgbClr val="1155CC"/>
                </a:solidFill>
                <a:latin typeface="Source Sans Pro"/>
                <a:ea typeface="Source Sans Pro"/>
                <a:cs typeface="Source Sans Pro"/>
                <a:sym typeface="Source Sans Pro"/>
              </a:rPr>
              <a:t>Metrica</a:t>
            </a:r>
            <a:endParaRPr b="1" i="1" sz="1800">
              <a:solidFill>
                <a:srgbClr val="1155CC"/>
              </a:solidFill>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El costo de un enlace está definido por la ancho de banda de las interfaces.</a:t>
            </a:r>
            <a:endParaRPr sz="1800">
              <a:latin typeface="Source Sans Pro"/>
              <a:ea typeface="Source Sans Pro"/>
              <a:cs typeface="Source Sans Pro"/>
              <a:sym typeface="Source Sans Pro"/>
            </a:endParaRPr>
          </a:p>
        </p:txBody>
      </p:sp>
      <p:sp>
        <p:nvSpPr>
          <p:cNvPr id="152" name="Google Shape;152;p21"/>
          <p:cNvSpPr txBox="1"/>
          <p:nvPr>
            <p:ph type="title"/>
          </p:nvPr>
        </p:nvSpPr>
        <p:spPr>
          <a:xfrm>
            <a:off x="73150" y="-1694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OSPF - Open Shortest Path First </a:t>
            </a:r>
            <a:endParaRPr sz="3000"/>
          </a:p>
        </p:txBody>
      </p:sp>
      <p:sp>
        <p:nvSpPr>
          <p:cNvPr id="153" name="Google Shape;153;p21"/>
          <p:cNvSpPr txBox="1"/>
          <p:nvPr/>
        </p:nvSpPr>
        <p:spPr>
          <a:xfrm>
            <a:off x="215600" y="597600"/>
            <a:ext cx="8291700" cy="199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solidFill>
                  <a:srgbClr val="1155CC"/>
                </a:solidFill>
                <a:latin typeface="Source Sans Pro"/>
                <a:ea typeface="Source Sans Pro"/>
                <a:cs typeface="Source Sans Pro"/>
                <a:sym typeface="Source Sans Pro"/>
              </a:rPr>
              <a:t>Router designado</a:t>
            </a:r>
            <a:endParaRPr b="1" i="1" sz="1800">
              <a:solidFill>
                <a:srgbClr val="1155CC"/>
              </a:solidFill>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Actúa como un punto central de comunicación con todos los otros routers asociados a una </a:t>
            </a:r>
            <a:r>
              <a:rPr b="1" lang="en" sz="1800">
                <a:latin typeface="Source Sans Pro"/>
                <a:ea typeface="Source Sans Pro"/>
                <a:cs typeface="Source Sans Pro"/>
                <a:sym typeface="Source Sans Pro"/>
              </a:rPr>
              <a:t>misma área</a:t>
            </a:r>
            <a:r>
              <a:rPr lang="en" sz="1800">
                <a:latin typeface="Source Sans Pro"/>
                <a:ea typeface="Source Sans Pro"/>
                <a:cs typeface="Source Sans Pro"/>
                <a:sym typeface="Source Sans Pro"/>
              </a:rPr>
              <a:t>:</a:t>
            </a:r>
            <a:endParaRPr sz="1800">
              <a:latin typeface="Source Sans Pro"/>
              <a:ea typeface="Source Sans Pro"/>
              <a:cs typeface="Source Sans Pro"/>
              <a:sym typeface="Source Sans Pro"/>
            </a:endParaRPr>
          </a:p>
          <a:p>
            <a:pPr indent="-342900" lvl="1" marL="9144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Envía mensajes de </a:t>
            </a:r>
            <a:r>
              <a:rPr i="1" lang="en" sz="1800">
                <a:latin typeface="Source Sans Pro"/>
                <a:ea typeface="Source Sans Pro"/>
                <a:cs typeface="Source Sans Pro"/>
                <a:sym typeface="Source Sans Pro"/>
              </a:rPr>
              <a:t>network link advertisements</a:t>
            </a:r>
            <a:endParaRPr i="1" sz="1800">
              <a:latin typeface="Source Sans Pro"/>
              <a:ea typeface="Source Sans Pro"/>
              <a:cs typeface="Source Sans Pro"/>
              <a:sym typeface="Source Sans Pro"/>
            </a:endParaRPr>
          </a:p>
          <a:p>
            <a:pPr indent="-342900" lvl="1" marL="9144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Participa en los procesos de sincronización de las bases de datos de estado de enlace</a:t>
            </a:r>
            <a:endParaRPr sz="1800">
              <a:latin typeface="Source Sans Pro"/>
              <a:ea typeface="Source Sans Pro"/>
              <a:cs typeface="Source Sans Pro"/>
              <a:sym typeface="Source Sans Pro"/>
            </a:endParaRPr>
          </a:p>
        </p:txBody>
      </p:sp>
      <p:sp>
        <p:nvSpPr>
          <p:cNvPr id="154" name="Google Shape;154;p21"/>
          <p:cNvSpPr txBox="1"/>
          <p:nvPr/>
        </p:nvSpPr>
        <p:spPr>
          <a:xfrm>
            <a:off x="2717975" y="3103050"/>
            <a:ext cx="3387900" cy="48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sz="1800">
                <a:latin typeface="Source Sans Pro"/>
                <a:ea typeface="Source Sans Pro"/>
                <a:cs typeface="Source Sans Pro"/>
                <a:sym typeface="Source Sans Pro"/>
              </a:rPr>
              <a:t>Cost = (10 ^ 8)/bandwidth</a:t>
            </a:r>
            <a:endParaRPr i="1" sz="1800">
              <a:latin typeface="Source Sans Pro"/>
              <a:ea typeface="Source Sans Pro"/>
              <a:cs typeface="Source Sans Pro"/>
              <a:sym typeface="Source Sans Pr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2"/>
          <p:cNvSpPr txBox="1"/>
          <p:nvPr>
            <p:ph type="ctrTitle"/>
          </p:nvPr>
        </p:nvSpPr>
        <p:spPr>
          <a:xfrm>
            <a:off x="1350525" y="1302819"/>
            <a:ext cx="58326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Lab!</a:t>
            </a:r>
            <a:endParaRPr/>
          </a:p>
        </p:txBody>
      </p:sp>
      <p:sp>
        <p:nvSpPr>
          <p:cNvPr id="160" name="Google Shape;160;p22"/>
          <p:cNvSpPr txBox="1"/>
          <p:nvPr>
            <p:ph idx="1" type="subTitle"/>
          </p:nvPr>
        </p:nvSpPr>
        <p:spPr>
          <a:xfrm>
            <a:off x="1350525" y="2462625"/>
            <a:ext cx="6535500" cy="7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Ruteo interno con Quagga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3"/>
          <p:cNvSpPr txBox="1"/>
          <p:nvPr/>
        </p:nvSpPr>
        <p:spPr>
          <a:xfrm>
            <a:off x="1582625" y="2198440"/>
            <a:ext cx="5751900" cy="88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u="sng">
                <a:solidFill>
                  <a:schemeClr val="hlink"/>
                </a:solidFill>
                <a:latin typeface="Source Sans Pro"/>
                <a:ea typeface="Source Sans Pro"/>
                <a:cs typeface="Source Sans Pro"/>
                <a:sym typeface="Source Sans Pro"/>
                <a:hlinkClick r:id="rId3"/>
              </a:rPr>
              <a:t>https://www.menti.com/6a71d791</a:t>
            </a:r>
            <a:endParaRPr sz="3000">
              <a:latin typeface="Source Sans Pro"/>
              <a:ea typeface="Source Sans Pro"/>
              <a:cs typeface="Source Sans Pro"/>
              <a:sym typeface="Source Sans Pro"/>
            </a:endParaRPr>
          </a:p>
        </p:txBody>
      </p:sp>
      <p:sp>
        <p:nvSpPr>
          <p:cNvPr id="166" name="Google Shape;166;p23"/>
          <p:cNvSpPr txBox="1"/>
          <p:nvPr>
            <p:ph idx="4294967295" type="title"/>
          </p:nvPr>
        </p:nvSpPr>
        <p:spPr>
          <a:xfrm>
            <a:off x="157850" y="67182"/>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Docker &amp; docker-compose</a:t>
            </a:r>
            <a:endParaRPr sz="3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4"/>
          <p:cNvSpPr txBox="1"/>
          <p:nvPr>
            <p:ph type="title"/>
          </p:nvPr>
        </p:nvSpPr>
        <p:spPr>
          <a:xfrm>
            <a:off x="153300" y="222650"/>
            <a:ext cx="32490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Que es</a:t>
            </a:r>
            <a:r>
              <a:rPr lang="en" sz="3000"/>
              <a:t> Docker ?</a:t>
            </a:r>
            <a:endParaRPr sz="3000"/>
          </a:p>
        </p:txBody>
      </p:sp>
      <p:sp>
        <p:nvSpPr>
          <p:cNvPr id="172" name="Google Shape;172;p24"/>
          <p:cNvSpPr txBox="1"/>
          <p:nvPr>
            <p:ph type="title"/>
          </p:nvPr>
        </p:nvSpPr>
        <p:spPr>
          <a:xfrm>
            <a:off x="3521800" y="2203875"/>
            <a:ext cx="5436600" cy="107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Cómo</a:t>
            </a:r>
            <a:r>
              <a:rPr lang="en" sz="3000"/>
              <a:t> se conectan los </a:t>
            </a:r>
            <a:r>
              <a:rPr lang="en" sz="3000"/>
              <a:t>containers</a:t>
            </a:r>
            <a:r>
              <a:rPr lang="en" sz="3000"/>
              <a:t> </a:t>
            </a:r>
            <a:r>
              <a:rPr lang="en" sz="3000"/>
              <a:t>?</a:t>
            </a:r>
            <a:endParaRPr sz="3000"/>
          </a:p>
        </p:txBody>
      </p:sp>
      <p:pic>
        <p:nvPicPr>
          <p:cNvPr id="173" name="Google Shape;173;p24"/>
          <p:cNvPicPr preferRelativeResize="0"/>
          <p:nvPr/>
        </p:nvPicPr>
        <p:blipFill>
          <a:blip r:embed="rId3">
            <a:alphaModFix/>
          </a:blip>
          <a:stretch>
            <a:fillRect/>
          </a:stretch>
        </p:blipFill>
        <p:spPr>
          <a:xfrm>
            <a:off x="3163300" y="222649"/>
            <a:ext cx="3594324" cy="1923525"/>
          </a:xfrm>
          <a:prstGeom prst="rect">
            <a:avLst/>
          </a:prstGeom>
          <a:noFill/>
          <a:ln>
            <a:noFill/>
          </a:ln>
        </p:spPr>
      </p:pic>
      <p:pic>
        <p:nvPicPr>
          <p:cNvPr id="174" name="Google Shape;174;p24"/>
          <p:cNvPicPr preferRelativeResize="0"/>
          <p:nvPr/>
        </p:nvPicPr>
        <p:blipFill>
          <a:blip r:embed="rId4">
            <a:alphaModFix/>
          </a:blip>
          <a:stretch>
            <a:fillRect/>
          </a:stretch>
        </p:blipFill>
        <p:spPr>
          <a:xfrm>
            <a:off x="463000" y="2203875"/>
            <a:ext cx="2873725" cy="26821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5"/>
          <p:cNvSpPr txBox="1"/>
          <p:nvPr>
            <p:ph type="title"/>
          </p:nvPr>
        </p:nvSpPr>
        <p:spPr>
          <a:xfrm>
            <a:off x="73150" y="-1694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Que es</a:t>
            </a:r>
            <a:r>
              <a:rPr lang="en" sz="3000"/>
              <a:t> Quagga ?</a:t>
            </a:r>
            <a:endParaRPr sz="3000"/>
          </a:p>
        </p:txBody>
      </p:sp>
      <p:sp>
        <p:nvSpPr>
          <p:cNvPr id="180" name="Google Shape;180;p25"/>
          <p:cNvSpPr txBox="1"/>
          <p:nvPr/>
        </p:nvSpPr>
        <p:spPr>
          <a:xfrm>
            <a:off x="3204475" y="470925"/>
            <a:ext cx="5199900" cy="113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Source Sans Pro"/>
                <a:ea typeface="Source Sans Pro"/>
                <a:cs typeface="Source Sans Pro"/>
                <a:sym typeface="Source Sans Pro"/>
              </a:rPr>
              <a:t>La cuaga o quagga (Equus quagga quagga) es una subespecie extinta de cebra común (Equus quagga).  </a:t>
            </a:r>
            <a:r>
              <a:rPr i="1" lang="en">
                <a:solidFill>
                  <a:schemeClr val="dk1"/>
                </a:solidFill>
                <a:latin typeface="Source Sans Pro"/>
                <a:ea typeface="Source Sans Pro"/>
                <a:cs typeface="Source Sans Pro"/>
                <a:sym typeface="Source Sans Pro"/>
              </a:rPr>
              <a:t>Está</a:t>
            </a:r>
            <a:r>
              <a:rPr i="1" lang="en">
                <a:solidFill>
                  <a:schemeClr val="dk1"/>
                </a:solidFill>
                <a:latin typeface="Source Sans Pro"/>
                <a:ea typeface="Source Sans Pro"/>
                <a:cs typeface="Source Sans Pro"/>
                <a:sym typeface="Source Sans Pro"/>
              </a:rPr>
              <a:t> extinto desde 1883. La cuaga es el único animal extinto cuyo ADN ha sido extraído, secuenciado y estudiado en su totalidad.</a:t>
            </a:r>
            <a:endParaRPr i="1">
              <a:latin typeface="Source Sans Pro"/>
              <a:ea typeface="Source Sans Pro"/>
              <a:cs typeface="Source Sans Pro"/>
              <a:sym typeface="Source Sans Pro"/>
            </a:endParaRPr>
          </a:p>
        </p:txBody>
      </p:sp>
      <p:sp>
        <p:nvSpPr>
          <p:cNvPr id="181" name="Google Shape;181;p25"/>
          <p:cNvSpPr txBox="1"/>
          <p:nvPr>
            <p:ph type="title"/>
          </p:nvPr>
        </p:nvSpPr>
        <p:spPr>
          <a:xfrm>
            <a:off x="76200" y="2134997"/>
            <a:ext cx="7571700" cy="4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What is </a:t>
            </a:r>
            <a:r>
              <a:rPr b="1" lang="en" sz="3000"/>
              <a:t>Quagga Router</a:t>
            </a:r>
            <a:r>
              <a:rPr lang="en" sz="3000"/>
              <a:t>?</a:t>
            </a:r>
            <a:endParaRPr sz="3000"/>
          </a:p>
        </p:txBody>
      </p:sp>
      <p:sp>
        <p:nvSpPr>
          <p:cNvPr id="182" name="Google Shape;182;p25"/>
          <p:cNvSpPr txBox="1"/>
          <p:nvPr/>
        </p:nvSpPr>
        <p:spPr>
          <a:xfrm>
            <a:off x="3386875" y="2619075"/>
            <a:ext cx="5017500" cy="94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i="1" lang="en">
                <a:solidFill>
                  <a:schemeClr val="dk1"/>
                </a:solidFill>
                <a:latin typeface="Source Sans Pro"/>
                <a:ea typeface="Source Sans Pro"/>
                <a:cs typeface="Source Sans Pro"/>
                <a:sym typeface="Source Sans Pro"/>
              </a:rPr>
              <a:t>“</a:t>
            </a:r>
            <a:r>
              <a:rPr i="1" lang="en">
                <a:solidFill>
                  <a:srgbClr val="24292E"/>
                </a:solidFill>
                <a:highlight>
                  <a:srgbClr val="FFFFFF"/>
                </a:highlight>
                <a:latin typeface="Source Sans Pro"/>
                <a:ea typeface="Source Sans Pro"/>
                <a:cs typeface="Source Sans Pro"/>
                <a:sym typeface="Source Sans Pro"/>
              </a:rPr>
              <a:t>Quagga is free software that manages various IPv4 and IPv6 routing protocols.  Currently Quagga supports BGP4, BGP4+, OSPFv2, OSPFv3, RIPv1, RIPv2, and RIPng as well as very  early support for IS-IS.</a:t>
            </a:r>
            <a:r>
              <a:rPr i="1" lang="en">
                <a:solidFill>
                  <a:schemeClr val="dk1"/>
                </a:solidFill>
                <a:latin typeface="Source Sans Pro"/>
                <a:ea typeface="Source Sans Pro"/>
                <a:cs typeface="Source Sans Pro"/>
                <a:sym typeface="Source Sans Pro"/>
              </a:rPr>
              <a:t>”</a:t>
            </a:r>
            <a:endParaRPr i="1">
              <a:solidFill>
                <a:schemeClr val="dk1"/>
              </a:solidFill>
              <a:latin typeface="Source Sans Pro"/>
              <a:ea typeface="Source Sans Pro"/>
              <a:cs typeface="Source Sans Pro"/>
              <a:sym typeface="Source Sans Pro"/>
            </a:endParaRPr>
          </a:p>
        </p:txBody>
      </p:sp>
      <p:pic>
        <p:nvPicPr>
          <p:cNvPr id="183" name="Google Shape;183;p25"/>
          <p:cNvPicPr preferRelativeResize="0"/>
          <p:nvPr/>
        </p:nvPicPr>
        <p:blipFill>
          <a:blip r:embed="rId3">
            <a:alphaModFix/>
          </a:blip>
          <a:stretch>
            <a:fillRect/>
          </a:stretch>
        </p:blipFill>
        <p:spPr>
          <a:xfrm>
            <a:off x="545375" y="516350"/>
            <a:ext cx="1961126" cy="1470401"/>
          </a:xfrm>
          <a:prstGeom prst="rect">
            <a:avLst/>
          </a:prstGeom>
          <a:noFill/>
          <a:ln>
            <a:noFill/>
          </a:ln>
        </p:spPr>
      </p:pic>
      <p:pic>
        <p:nvPicPr>
          <p:cNvPr id="184" name="Google Shape;184;p25"/>
          <p:cNvPicPr preferRelativeResize="0"/>
          <p:nvPr/>
        </p:nvPicPr>
        <p:blipFill>
          <a:blip r:embed="rId4">
            <a:alphaModFix/>
          </a:blip>
          <a:stretch>
            <a:fillRect/>
          </a:stretch>
        </p:blipFill>
        <p:spPr>
          <a:xfrm>
            <a:off x="445172" y="2702872"/>
            <a:ext cx="2281925" cy="1857375"/>
          </a:xfrm>
          <a:prstGeom prst="rect">
            <a:avLst/>
          </a:prstGeom>
          <a:noFill/>
          <a:ln>
            <a:noFill/>
          </a:ln>
        </p:spPr>
      </p:pic>
      <p:pic>
        <p:nvPicPr>
          <p:cNvPr id="185" name="Google Shape;185;p25"/>
          <p:cNvPicPr preferRelativeResize="0"/>
          <p:nvPr/>
        </p:nvPicPr>
        <p:blipFill>
          <a:blip r:embed="rId5">
            <a:alphaModFix/>
          </a:blip>
          <a:stretch>
            <a:fillRect/>
          </a:stretch>
        </p:blipFill>
        <p:spPr>
          <a:xfrm>
            <a:off x="4877175" y="3391100"/>
            <a:ext cx="2867225" cy="1574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6"/>
          <p:cNvSpPr txBox="1"/>
          <p:nvPr>
            <p:ph type="title"/>
          </p:nvPr>
        </p:nvSpPr>
        <p:spPr>
          <a:xfrm>
            <a:off x="73150" y="-1694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Lab 1 - IPv4 OSPF</a:t>
            </a:r>
            <a:endParaRPr sz="3000"/>
          </a:p>
        </p:txBody>
      </p:sp>
      <p:sp>
        <p:nvSpPr>
          <p:cNvPr id="191" name="Google Shape;191;p26"/>
          <p:cNvSpPr txBox="1"/>
          <p:nvPr/>
        </p:nvSpPr>
        <p:spPr>
          <a:xfrm>
            <a:off x="376625" y="1395577"/>
            <a:ext cx="5908800" cy="1176300"/>
          </a:xfrm>
          <a:prstGeom prst="rect">
            <a:avLst/>
          </a:prstGeom>
          <a:solidFill>
            <a:srgbClr val="D9D9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ource Sans Pro"/>
                <a:ea typeface="Source Sans Pro"/>
                <a:cs typeface="Source Sans Pro"/>
                <a:sym typeface="Source Sans Pro"/>
              </a:rPr>
              <a:t>Objetivos</a:t>
            </a:r>
            <a:endParaRPr b="1" sz="18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Identificar la topología en el archivo docker-compose</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Leer las configuraciones de Quagga</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Leer las tablas de ruteo IPv4</a:t>
            </a:r>
            <a:endParaRPr sz="1600">
              <a:latin typeface="Source Sans Pro"/>
              <a:ea typeface="Source Sans Pro"/>
              <a:cs typeface="Source Sans Pro"/>
              <a:sym typeface="Source Sans Pro"/>
            </a:endParaRPr>
          </a:p>
        </p:txBody>
      </p:sp>
      <p:sp>
        <p:nvSpPr>
          <p:cNvPr id="192" name="Google Shape;192;p26"/>
          <p:cNvSpPr txBox="1"/>
          <p:nvPr/>
        </p:nvSpPr>
        <p:spPr>
          <a:xfrm>
            <a:off x="376625" y="2680175"/>
            <a:ext cx="7733400" cy="1176300"/>
          </a:xfrm>
          <a:prstGeom prst="rect">
            <a:avLst/>
          </a:prstGeom>
          <a:solidFill>
            <a:srgbClr val="D9D9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ource Sans Pro"/>
                <a:ea typeface="Source Sans Pro"/>
                <a:cs typeface="Source Sans Pro"/>
                <a:sym typeface="Source Sans Pro"/>
              </a:rPr>
              <a:t>Steps</a:t>
            </a:r>
            <a:endParaRPr b="1" sz="18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Clonar el siguiente repositorio</a:t>
            </a:r>
            <a:r>
              <a:rPr lang="en" sz="1600">
                <a:latin typeface="Source Sans Pro"/>
                <a:ea typeface="Source Sans Pro"/>
                <a:cs typeface="Source Sans Pro"/>
                <a:sym typeface="Source Sans Pro"/>
              </a:rPr>
              <a:t>. (</a:t>
            </a:r>
            <a:r>
              <a:rPr lang="en" sz="1600" u="sng">
                <a:solidFill>
                  <a:schemeClr val="hlink"/>
                </a:solidFill>
                <a:latin typeface="Source Sans Pro"/>
                <a:ea typeface="Source Sans Pro"/>
                <a:cs typeface="Source Sans Pro"/>
                <a:sym typeface="Source Sans Pro"/>
                <a:hlinkClick r:id="rId3"/>
              </a:rPr>
              <a:t>https://github.com/maticue/docker_quagga.git</a:t>
            </a:r>
            <a:r>
              <a:rPr lang="en" sz="1600">
                <a:latin typeface="Source Sans Pro"/>
                <a:ea typeface="Source Sans Pro"/>
                <a:cs typeface="Source Sans Pro"/>
                <a:sym typeface="Source Sans Pro"/>
              </a:rPr>
              <a:t>)</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Dentro de la carpeta ospf, correr  </a:t>
            </a:r>
            <a:r>
              <a:rPr lang="en" sz="1600">
                <a:highlight>
                  <a:srgbClr val="FFFFFF"/>
                </a:highlight>
                <a:latin typeface="Consolas"/>
                <a:ea typeface="Consolas"/>
                <a:cs typeface="Consolas"/>
                <a:sym typeface="Consolas"/>
              </a:rPr>
              <a:t>docker-compose up</a:t>
            </a:r>
            <a:endParaRPr sz="1600">
              <a:highlight>
                <a:srgbClr val="FFFFFF"/>
              </a:highlight>
              <a:latin typeface="Consolas"/>
              <a:ea typeface="Consolas"/>
              <a:cs typeface="Consolas"/>
              <a:sym typeface="Consolas"/>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Revisar el mapeo de puertos para acceder a los contenedores a través de la consola</a:t>
            </a:r>
            <a:endParaRPr sz="1600">
              <a:latin typeface="Source Sans Pro"/>
              <a:ea typeface="Source Sans Pro"/>
              <a:cs typeface="Source Sans Pro"/>
              <a:sym typeface="Source Sans Pro"/>
            </a:endParaRPr>
          </a:p>
        </p:txBody>
      </p:sp>
      <p:sp>
        <p:nvSpPr>
          <p:cNvPr id="193" name="Google Shape;193;p26"/>
          <p:cNvSpPr txBox="1"/>
          <p:nvPr/>
        </p:nvSpPr>
        <p:spPr>
          <a:xfrm>
            <a:off x="376625" y="3927599"/>
            <a:ext cx="7733400" cy="895200"/>
          </a:xfrm>
          <a:prstGeom prst="rect">
            <a:avLst/>
          </a:prstGeom>
          <a:solidFill>
            <a:srgbClr val="EFEFE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ource Sans Pro"/>
                <a:ea typeface="Source Sans Pro"/>
                <a:cs typeface="Source Sans Pro"/>
                <a:sym typeface="Source Sans Pro"/>
              </a:rPr>
              <a:t>Comandos utiles</a:t>
            </a:r>
            <a:endParaRPr b="1" sz="1800">
              <a:latin typeface="Source Sans Pro"/>
              <a:ea typeface="Source Sans Pro"/>
              <a:cs typeface="Source Sans Pro"/>
              <a:sym typeface="Source Sans Pro"/>
            </a:endParaRPr>
          </a:p>
          <a:p>
            <a:pPr indent="-330200" lvl="0" marL="457200" rtl="0" algn="l">
              <a:spcBef>
                <a:spcPts val="0"/>
              </a:spcBef>
              <a:spcAft>
                <a:spcPts val="0"/>
              </a:spcAft>
              <a:buSzPts val="1600"/>
              <a:buFont typeface="Consolas"/>
              <a:buChar char="●"/>
            </a:pPr>
            <a:r>
              <a:rPr lang="en" sz="1600">
                <a:latin typeface="Consolas"/>
                <a:ea typeface="Consolas"/>
                <a:cs typeface="Consolas"/>
                <a:sym typeface="Consolas"/>
              </a:rPr>
              <a:t>telnet localhost </a:t>
            </a:r>
            <a:r>
              <a:rPr i="1" lang="en" sz="1600">
                <a:latin typeface="Consolas"/>
                <a:ea typeface="Consolas"/>
                <a:cs typeface="Consolas"/>
                <a:sym typeface="Consolas"/>
              </a:rPr>
              <a:t>&lt;daemon_port&gt;</a:t>
            </a:r>
            <a:endParaRPr i="1" sz="1600">
              <a:latin typeface="Consolas"/>
              <a:ea typeface="Consolas"/>
              <a:cs typeface="Consolas"/>
              <a:sym typeface="Consolas"/>
            </a:endParaRPr>
          </a:p>
          <a:p>
            <a:pPr indent="-330200" lvl="0" marL="457200" rtl="0" algn="l">
              <a:spcBef>
                <a:spcPts val="0"/>
              </a:spcBef>
              <a:spcAft>
                <a:spcPts val="0"/>
              </a:spcAft>
              <a:buSzPts val="1600"/>
              <a:buFont typeface="Consolas"/>
              <a:buChar char="●"/>
            </a:pPr>
            <a:r>
              <a:rPr lang="en" sz="1600">
                <a:latin typeface="Consolas"/>
                <a:ea typeface="Consolas"/>
                <a:cs typeface="Consolas"/>
                <a:sym typeface="Consolas"/>
              </a:rPr>
              <a:t>docker exec -ti </a:t>
            </a:r>
            <a:r>
              <a:rPr i="1" lang="en" sz="1600">
                <a:latin typeface="Consolas"/>
                <a:ea typeface="Consolas"/>
                <a:cs typeface="Consolas"/>
                <a:sym typeface="Consolas"/>
              </a:rPr>
              <a:t>&lt;container_name&gt; ash</a:t>
            </a:r>
            <a:endParaRPr sz="1600">
              <a:latin typeface="Consolas"/>
              <a:ea typeface="Consolas"/>
              <a:cs typeface="Consolas"/>
              <a:sym typeface="Consolas"/>
            </a:endParaRPr>
          </a:p>
        </p:txBody>
      </p:sp>
      <p:pic>
        <p:nvPicPr>
          <p:cNvPr id="194" name="Google Shape;194;p26">
            <a:hlinkClick r:id="rId4"/>
          </p:cNvPr>
          <p:cNvPicPr preferRelativeResize="0"/>
          <p:nvPr/>
        </p:nvPicPr>
        <p:blipFill>
          <a:blip r:embed="rId5">
            <a:alphaModFix/>
          </a:blip>
          <a:stretch>
            <a:fillRect/>
          </a:stretch>
        </p:blipFill>
        <p:spPr>
          <a:xfrm>
            <a:off x="1292848" y="584673"/>
            <a:ext cx="6352000" cy="7026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sp>
        <p:nvSpPr>
          <p:cNvPr id="199" name="Google Shape;199;p27"/>
          <p:cNvSpPr txBox="1"/>
          <p:nvPr>
            <p:ph type="title"/>
          </p:nvPr>
        </p:nvSpPr>
        <p:spPr>
          <a:xfrm>
            <a:off x="73150" y="-1694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Lab 2 - IPv6 OSPF</a:t>
            </a:r>
            <a:endParaRPr sz="3000"/>
          </a:p>
        </p:txBody>
      </p:sp>
      <p:sp>
        <p:nvSpPr>
          <p:cNvPr id="200" name="Google Shape;200;p27"/>
          <p:cNvSpPr txBox="1"/>
          <p:nvPr/>
        </p:nvSpPr>
        <p:spPr>
          <a:xfrm>
            <a:off x="420350" y="1570402"/>
            <a:ext cx="5908800" cy="1132500"/>
          </a:xfrm>
          <a:prstGeom prst="rect">
            <a:avLst/>
          </a:prstGeom>
          <a:solidFill>
            <a:srgbClr val="D9D9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ource Sans Pro"/>
                <a:ea typeface="Source Sans Pro"/>
                <a:cs typeface="Source Sans Pro"/>
                <a:sym typeface="Source Sans Pro"/>
              </a:rPr>
              <a:t>Objetivos</a:t>
            </a:r>
            <a:endParaRPr sz="18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Identificar la topología en el archivo docker-compose</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Leer las configuraciones de Quagga</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Leer las tablas de ruteo IPv6</a:t>
            </a:r>
            <a:endParaRPr sz="1600">
              <a:latin typeface="Source Sans Pro"/>
              <a:ea typeface="Source Sans Pro"/>
              <a:cs typeface="Source Sans Pro"/>
              <a:sym typeface="Source Sans Pro"/>
            </a:endParaRPr>
          </a:p>
        </p:txBody>
      </p:sp>
      <p:sp>
        <p:nvSpPr>
          <p:cNvPr id="201" name="Google Shape;201;p27"/>
          <p:cNvSpPr txBox="1"/>
          <p:nvPr/>
        </p:nvSpPr>
        <p:spPr>
          <a:xfrm>
            <a:off x="420350" y="2792125"/>
            <a:ext cx="7733400" cy="1170600"/>
          </a:xfrm>
          <a:prstGeom prst="rect">
            <a:avLst/>
          </a:prstGeom>
          <a:solidFill>
            <a:srgbClr val="D9D9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ource Sans Pro"/>
                <a:ea typeface="Source Sans Pro"/>
                <a:cs typeface="Source Sans Pro"/>
                <a:sym typeface="Source Sans Pro"/>
              </a:rPr>
              <a:t>Steps</a:t>
            </a:r>
            <a:endParaRPr sz="18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Eliminar los comentarios en el archivo ospf/volumes/supervisord.conf y en el Dockerfile.</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Usar el comando</a:t>
            </a:r>
            <a:r>
              <a:rPr i="1" lang="en" sz="1600">
                <a:latin typeface="Source Sans Pro"/>
                <a:ea typeface="Source Sans Pro"/>
                <a:cs typeface="Source Sans Pro"/>
                <a:sym typeface="Source Sans Pro"/>
              </a:rPr>
              <a:t> </a:t>
            </a:r>
            <a:r>
              <a:rPr i="1" lang="en" sz="1600">
                <a:latin typeface="Source Sans Pro"/>
                <a:ea typeface="Source Sans Pro"/>
                <a:cs typeface="Source Sans Pro"/>
                <a:sym typeface="Source Sans Pro"/>
              </a:rPr>
              <a:t>docker-compose build</a:t>
            </a:r>
            <a:r>
              <a:rPr lang="en" sz="1600">
                <a:latin typeface="Source Sans Pro"/>
                <a:ea typeface="Source Sans Pro"/>
                <a:cs typeface="Source Sans Pro"/>
                <a:sym typeface="Source Sans Pro"/>
              </a:rPr>
              <a:t> para recrear las imagenes</a:t>
            </a:r>
            <a:endParaRPr sz="1600">
              <a:latin typeface="Source Sans Pro"/>
              <a:ea typeface="Source Sans Pro"/>
              <a:cs typeface="Source Sans Pro"/>
              <a:sym typeface="Source Sans Pro"/>
            </a:endParaRPr>
          </a:p>
        </p:txBody>
      </p:sp>
      <p:pic>
        <p:nvPicPr>
          <p:cNvPr id="202" name="Google Shape;202;p27">
            <a:hlinkClick r:id="rId3"/>
          </p:cNvPr>
          <p:cNvPicPr preferRelativeResize="0"/>
          <p:nvPr/>
        </p:nvPicPr>
        <p:blipFill>
          <a:blip r:embed="rId4">
            <a:alphaModFix/>
          </a:blip>
          <a:stretch>
            <a:fillRect/>
          </a:stretch>
        </p:blipFill>
        <p:spPr>
          <a:xfrm>
            <a:off x="1121186" y="503950"/>
            <a:ext cx="7147560" cy="790600"/>
          </a:xfrm>
          <a:prstGeom prst="rect">
            <a:avLst/>
          </a:prstGeom>
          <a:noFill/>
          <a:ln>
            <a:noFill/>
          </a:ln>
        </p:spPr>
      </p:pic>
      <p:sp>
        <p:nvSpPr>
          <p:cNvPr id="203" name="Google Shape;203;p27"/>
          <p:cNvSpPr txBox="1"/>
          <p:nvPr/>
        </p:nvSpPr>
        <p:spPr>
          <a:xfrm>
            <a:off x="376625" y="4079999"/>
            <a:ext cx="7733400" cy="895200"/>
          </a:xfrm>
          <a:prstGeom prst="rect">
            <a:avLst/>
          </a:prstGeom>
          <a:solidFill>
            <a:srgbClr val="EFEFE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Source Sans Pro"/>
                <a:ea typeface="Source Sans Pro"/>
                <a:cs typeface="Source Sans Pro"/>
                <a:sym typeface="Source Sans Pro"/>
              </a:rPr>
              <a:t>Comandos utiles</a:t>
            </a:r>
            <a:endParaRPr b="1" sz="1800">
              <a:latin typeface="Source Sans Pro"/>
              <a:ea typeface="Source Sans Pro"/>
              <a:cs typeface="Source Sans Pro"/>
              <a:sym typeface="Source Sans Pro"/>
            </a:endParaRPr>
          </a:p>
          <a:p>
            <a:pPr indent="-330200" lvl="0" marL="457200" rtl="0" algn="l">
              <a:spcBef>
                <a:spcPts val="0"/>
              </a:spcBef>
              <a:spcAft>
                <a:spcPts val="0"/>
              </a:spcAft>
              <a:buSzPts val="1600"/>
              <a:buFont typeface="Consolas"/>
              <a:buChar char="●"/>
            </a:pPr>
            <a:r>
              <a:rPr lang="en" sz="1600">
                <a:latin typeface="Consolas"/>
                <a:ea typeface="Consolas"/>
                <a:cs typeface="Consolas"/>
                <a:sym typeface="Consolas"/>
              </a:rPr>
              <a:t>telnet localhost </a:t>
            </a:r>
            <a:r>
              <a:rPr i="1" lang="en" sz="1600">
                <a:latin typeface="Consolas"/>
                <a:ea typeface="Consolas"/>
                <a:cs typeface="Consolas"/>
                <a:sym typeface="Consolas"/>
              </a:rPr>
              <a:t>&lt;daemon_port&gt;</a:t>
            </a:r>
            <a:endParaRPr i="1" sz="1600">
              <a:latin typeface="Consolas"/>
              <a:ea typeface="Consolas"/>
              <a:cs typeface="Consolas"/>
              <a:sym typeface="Consolas"/>
            </a:endParaRPr>
          </a:p>
          <a:p>
            <a:pPr indent="-330200" lvl="0" marL="457200" rtl="0" algn="l">
              <a:spcBef>
                <a:spcPts val="0"/>
              </a:spcBef>
              <a:spcAft>
                <a:spcPts val="0"/>
              </a:spcAft>
              <a:buSzPts val="1600"/>
              <a:buFont typeface="Consolas"/>
              <a:buChar char="●"/>
            </a:pPr>
            <a:r>
              <a:rPr lang="en" sz="1600">
                <a:latin typeface="Consolas"/>
                <a:ea typeface="Consolas"/>
                <a:cs typeface="Consolas"/>
                <a:sym typeface="Consolas"/>
              </a:rPr>
              <a:t>docker exec -ti </a:t>
            </a:r>
            <a:r>
              <a:rPr i="1" lang="en" sz="1600">
                <a:latin typeface="Consolas"/>
                <a:ea typeface="Consolas"/>
                <a:cs typeface="Consolas"/>
                <a:sym typeface="Consolas"/>
              </a:rPr>
              <a:t>&lt;container_name&gt; ash</a:t>
            </a:r>
            <a:endParaRPr sz="1600">
              <a:latin typeface="Consolas"/>
              <a:ea typeface="Consolas"/>
              <a:cs typeface="Consolas"/>
              <a:sym typeface="Consola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28"/>
          <p:cNvSpPr txBox="1"/>
          <p:nvPr>
            <p:ph type="title"/>
          </p:nvPr>
        </p:nvSpPr>
        <p:spPr>
          <a:xfrm>
            <a:off x="73150" y="-1694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Lab 2 - Add hosts to your infrastructure</a:t>
            </a:r>
            <a:endParaRPr sz="3000"/>
          </a:p>
        </p:txBody>
      </p:sp>
      <p:sp>
        <p:nvSpPr>
          <p:cNvPr id="209" name="Google Shape;209;p28"/>
          <p:cNvSpPr txBox="1"/>
          <p:nvPr/>
        </p:nvSpPr>
        <p:spPr>
          <a:xfrm>
            <a:off x="386325" y="1793625"/>
            <a:ext cx="7737000" cy="1273500"/>
          </a:xfrm>
          <a:prstGeom prst="rect">
            <a:avLst/>
          </a:prstGeom>
          <a:solidFill>
            <a:srgbClr val="D9D9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Roboto"/>
                <a:ea typeface="Roboto"/>
                <a:cs typeface="Roboto"/>
                <a:sym typeface="Roboto"/>
              </a:rPr>
              <a:t>Objetivos</a:t>
            </a:r>
            <a:r>
              <a:rPr lang="en">
                <a:latin typeface="Source Sans Pro"/>
                <a:ea typeface="Source Sans Pro"/>
                <a:cs typeface="Source Sans Pro"/>
                <a:sym typeface="Source Sans Pro"/>
              </a:rPr>
              <a:t>:</a:t>
            </a:r>
            <a:endParaRPr>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Agregar un host conectado a cada router</a:t>
            </a:r>
            <a:endParaRPr sz="1800">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Podes elegir tu imagen docker favorita </a:t>
            </a:r>
            <a:r>
              <a:rPr lang="en" sz="1800" u="sng">
                <a:solidFill>
                  <a:schemeClr val="hlink"/>
                </a:solidFill>
                <a:latin typeface="Source Sans Pro"/>
                <a:ea typeface="Source Sans Pro"/>
                <a:cs typeface="Source Sans Pro"/>
                <a:sym typeface="Source Sans Pro"/>
                <a:hlinkClick r:id="rId3"/>
              </a:rPr>
              <a:t>https://hub.docker.com/</a:t>
            </a:r>
            <a:endParaRPr sz="1800">
              <a:latin typeface="Source Sans Pro"/>
              <a:ea typeface="Source Sans Pro"/>
              <a:cs typeface="Source Sans Pro"/>
              <a:sym typeface="Source Sans Pro"/>
            </a:endParaRPr>
          </a:p>
        </p:txBody>
      </p:sp>
      <p:pic>
        <p:nvPicPr>
          <p:cNvPr id="210" name="Google Shape;210;p28">
            <a:hlinkClick r:id="rId4"/>
          </p:cNvPr>
          <p:cNvPicPr preferRelativeResize="0"/>
          <p:nvPr/>
        </p:nvPicPr>
        <p:blipFill>
          <a:blip r:embed="rId5">
            <a:alphaModFix/>
          </a:blip>
          <a:stretch>
            <a:fillRect/>
          </a:stretch>
        </p:blipFill>
        <p:spPr>
          <a:xfrm>
            <a:off x="1284875" y="618025"/>
            <a:ext cx="6359977" cy="8982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29"/>
          <p:cNvSpPr txBox="1"/>
          <p:nvPr>
            <p:ph type="title"/>
          </p:nvPr>
        </p:nvSpPr>
        <p:spPr>
          <a:xfrm>
            <a:off x="73150" y="68419"/>
            <a:ext cx="7571700" cy="465000"/>
          </a:xfrm>
          <a:prstGeom prst="rect">
            <a:avLst/>
          </a:prstGeom>
        </p:spPr>
        <p:txBody>
          <a:bodyPr anchorCtr="0" anchor="b" bIns="91425" lIns="91425" spcFirstLastPara="1" rIns="91425" wrap="square" tIns="91425">
            <a:noAutofit/>
          </a:bodyPr>
          <a:lstStyle/>
          <a:p>
            <a:pPr indent="0" lvl="0" marL="0" marR="25400" rtl="0" algn="l">
              <a:lnSpc>
                <a:spcPct val="115000"/>
              </a:lnSpc>
              <a:spcBef>
                <a:spcPts val="0"/>
              </a:spcBef>
              <a:spcAft>
                <a:spcPts val="0"/>
              </a:spcAft>
              <a:buClr>
                <a:schemeClr val="dk1"/>
              </a:buClr>
              <a:buSzPts val="1100"/>
              <a:buFont typeface="Arial"/>
              <a:buNone/>
            </a:pPr>
            <a:r>
              <a:t/>
            </a:r>
            <a:endParaRPr sz="1400">
              <a:solidFill>
                <a:srgbClr val="212121"/>
              </a:solidFill>
              <a:highlight>
                <a:srgbClr val="FFFFFF"/>
              </a:highlight>
              <a:latin typeface="Arial"/>
              <a:ea typeface="Arial"/>
              <a:cs typeface="Arial"/>
              <a:sym typeface="Arial"/>
            </a:endParaRPr>
          </a:p>
          <a:p>
            <a:pPr indent="0" lvl="0" marL="0" rtl="0" algn="l">
              <a:spcBef>
                <a:spcPts val="0"/>
              </a:spcBef>
              <a:spcAft>
                <a:spcPts val="0"/>
              </a:spcAft>
              <a:buNone/>
            </a:pPr>
            <a:r>
              <a:rPr lang="en" sz="3000"/>
              <a:t>Resources</a:t>
            </a:r>
            <a:endParaRPr sz="3000"/>
          </a:p>
        </p:txBody>
      </p:sp>
      <p:sp>
        <p:nvSpPr>
          <p:cNvPr id="216" name="Google Shape;216;p29"/>
          <p:cNvSpPr txBox="1"/>
          <p:nvPr/>
        </p:nvSpPr>
        <p:spPr>
          <a:xfrm>
            <a:off x="1647825" y="1661475"/>
            <a:ext cx="5486400" cy="4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Source Sans Pro"/>
              <a:ea typeface="Source Sans Pro"/>
              <a:cs typeface="Source Sans Pro"/>
              <a:sym typeface="Source Sans Pro"/>
            </a:endParaRPr>
          </a:p>
        </p:txBody>
      </p:sp>
      <p:sp>
        <p:nvSpPr>
          <p:cNvPr id="217" name="Google Shape;217;p29"/>
          <p:cNvSpPr txBox="1"/>
          <p:nvPr/>
        </p:nvSpPr>
        <p:spPr>
          <a:xfrm>
            <a:off x="697650" y="533269"/>
            <a:ext cx="7571700" cy="1240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u="sng">
                <a:solidFill>
                  <a:schemeClr val="hlink"/>
                </a:solidFill>
                <a:hlinkClick r:id="rId3"/>
              </a:rPr>
              <a:t>https://www.juniper.net/documentation/en_US/junos/topics/concept/ospf-routing-designated-router-overview.html</a:t>
            </a:r>
            <a:endParaRPr sz="1800">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u="sng">
                <a:solidFill>
                  <a:schemeClr val="hlink"/>
                </a:solidFill>
                <a:hlinkClick r:id="rId4"/>
              </a:rPr>
              <a:t>https://learningnetwork.cisco.com/blogs/vip-perspectives/2017/11/08/ospf-graphs-lsas-and-the-lsdb</a:t>
            </a:r>
            <a:endParaRPr sz="1800">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u="sng">
                <a:solidFill>
                  <a:schemeClr val="hlink"/>
                </a:solidFill>
                <a:hlinkClick r:id="rId5"/>
              </a:rPr>
              <a:t>https://docs.cumulusnetworks.com/display/CL332/Configuring+Quagga</a:t>
            </a:r>
            <a:endParaRPr sz="1800">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Configuring FRRouting (Similar to quagga): </a:t>
            </a:r>
            <a:r>
              <a:rPr lang="en" sz="1800" u="sng">
                <a:solidFill>
                  <a:schemeClr val="hlink"/>
                </a:solidFill>
                <a:latin typeface="Source Sans Pro"/>
                <a:ea typeface="Source Sans Pro"/>
                <a:cs typeface="Source Sans Pro"/>
                <a:sym typeface="Source Sans Pro"/>
                <a:hlinkClick r:id="rId6"/>
              </a:rPr>
              <a:t>http://docs.frrouting.org/en/latest/index.html</a:t>
            </a:r>
            <a:r>
              <a:rPr lang="en" sz="1800">
                <a:latin typeface="Source Sans Pro"/>
                <a:ea typeface="Source Sans Pro"/>
                <a:cs typeface="Source Sans Pro"/>
                <a:sym typeface="Source Sans Pro"/>
              </a:rPr>
              <a:t> </a:t>
            </a:r>
            <a:endParaRPr sz="1800">
              <a:latin typeface="Source Sans Pro"/>
              <a:ea typeface="Source Sans Pro"/>
              <a:cs typeface="Source Sans Pro"/>
              <a:sym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3"/>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9" name="Google Shape;79;p13"/>
          <p:cNvSpPr txBox="1"/>
          <p:nvPr/>
        </p:nvSpPr>
        <p:spPr>
          <a:xfrm>
            <a:off x="371600" y="309925"/>
            <a:ext cx="6462600" cy="11430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None/>
            </a:pPr>
            <a:r>
              <a:rPr b="1" lang="en" sz="4800">
                <a:solidFill>
                  <a:srgbClr val="0091EA"/>
                </a:solidFill>
                <a:latin typeface="Roboto Slab"/>
                <a:ea typeface="Roboto Slab"/>
                <a:cs typeface="Roboto Slab"/>
                <a:sym typeface="Roboto Slab"/>
              </a:rPr>
              <a:t>Donde estamos?</a:t>
            </a:r>
            <a:endParaRPr b="1" sz="4800">
              <a:solidFill>
                <a:srgbClr val="0091EA"/>
              </a:solidFill>
              <a:latin typeface="Roboto Slab"/>
              <a:ea typeface="Roboto Slab"/>
              <a:cs typeface="Roboto Slab"/>
              <a:sym typeface="Roboto Slab"/>
            </a:endParaRPr>
          </a:p>
        </p:txBody>
      </p:sp>
      <p:pic>
        <p:nvPicPr>
          <p:cNvPr id="80" name="Google Shape;80;p13"/>
          <p:cNvPicPr preferRelativeResize="0"/>
          <p:nvPr/>
        </p:nvPicPr>
        <p:blipFill rotWithShape="1">
          <a:blip r:embed="rId3">
            <a:alphaModFix/>
          </a:blip>
          <a:srcRect b="0" l="0" r="62151" t="11000"/>
          <a:stretch/>
        </p:blipFill>
        <p:spPr>
          <a:xfrm>
            <a:off x="5607175" y="1484188"/>
            <a:ext cx="3169725" cy="3258575"/>
          </a:xfrm>
          <a:prstGeom prst="rect">
            <a:avLst/>
          </a:prstGeom>
          <a:noFill/>
          <a:ln>
            <a:noFill/>
          </a:ln>
        </p:spPr>
      </p:pic>
      <p:sp>
        <p:nvSpPr>
          <p:cNvPr id="81" name="Google Shape;81;p13"/>
          <p:cNvSpPr/>
          <p:nvPr/>
        </p:nvSpPr>
        <p:spPr>
          <a:xfrm>
            <a:off x="5607175" y="2745325"/>
            <a:ext cx="3219300" cy="798000"/>
          </a:xfrm>
          <a:prstGeom prst="rect">
            <a:avLst/>
          </a:prstGeom>
          <a:noFill/>
          <a:ln cap="flat" cmpd="sng" w="38100">
            <a:solidFill>
              <a:srgbClr val="1C3A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4177200" y="2851975"/>
            <a:ext cx="1234200" cy="584700"/>
          </a:xfrm>
          <a:prstGeom prst="rightArrow">
            <a:avLst>
              <a:gd fmla="val 50000" name="adj1"/>
              <a:gd fmla="val 50000" name="adj2"/>
            </a:avLst>
          </a:prstGeom>
          <a:solidFill>
            <a:srgbClr val="F202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6" name="Shape 86"/>
        <p:cNvGrpSpPr/>
        <p:nvPr/>
      </p:nvGrpSpPr>
      <p:grpSpPr>
        <a:xfrm>
          <a:off x="0" y="0"/>
          <a:ext cx="0" cy="0"/>
          <a:chOff x="0" y="0"/>
          <a:chExt cx="0" cy="0"/>
        </a:xfrm>
      </p:grpSpPr>
      <p:sp>
        <p:nvSpPr>
          <p:cNvPr id="87" name="Google Shape;87;p14"/>
          <p:cNvSpPr txBox="1"/>
          <p:nvPr>
            <p:ph type="title"/>
          </p:nvPr>
        </p:nvSpPr>
        <p:spPr>
          <a:xfrm>
            <a:off x="786150" y="766745"/>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4800"/>
              <a:t>Contenidos !</a:t>
            </a:r>
            <a:endParaRPr b="1" sz="4800"/>
          </a:p>
        </p:txBody>
      </p:sp>
      <p:sp>
        <p:nvSpPr>
          <p:cNvPr id="88" name="Google Shape;88;p14"/>
          <p:cNvSpPr txBox="1"/>
          <p:nvPr>
            <p:ph idx="1" type="body"/>
          </p:nvPr>
        </p:nvSpPr>
        <p:spPr>
          <a:xfrm>
            <a:off x="786150" y="1593300"/>
            <a:ext cx="7571700" cy="2049300"/>
          </a:xfrm>
          <a:prstGeom prst="rect">
            <a:avLst/>
          </a:prstGeom>
        </p:spPr>
        <p:txBody>
          <a:bodyPr anchorCtr="0" anchor="t" bIns="91425" lIns="91425" spcFirstLastPara="1" rIns="91425" wrap="square" tIns="91425">
            <a:noAutofit/>
          </a:bodyPr>
          <a:lstStyle/>
          <a:p>
            <a:pPr indent="-381000" lvl="0" marL="457200" rtl="0" algn="l">
              <a:spcBef>
                <a:spcPts val="600"/>
              </a:spcBef>
              <a:spcAft>
                <a:spcPts val="0"/>
              </a:spcAft>
              <a:buSzPts val="2400"/>
              <a:buChar char="◎"/>
            </a:pPr>
            <a:r>
              <a:rPr lang="en"/>
              <a:t>Introducción a ruteo interno. Como se toman las decisiones  dentro de un Sistema Autónomo?</a:t>
            </a:r>
            <a:endParaRPr/>
          </a:p>
          <a:p>
            <a:pPr indent="-381000" lvl="0" marL="457200" rtl="0" algn="l">
              <a:spcBef>
                <a:spcPts val="0"/>
              </a:spcBef>
              <a:spcAft>
                <a:spcPts val="0"/>
              </a:spcAft>
              <a:buSzPts val="2400"/>
              <a:buChar char="◎"/>
            </a:pPr>
            <a:r>
              <a:rPr lang="en"/>
              <a:t>Ruteo dinamico. RIP</a:t>
            </a:r>
            <a:endParaRPr/>
          </a:p>
          <a:p>
            <a:pPr indent="-381000" lvl="0" marL="457200" rtl="0" algn="l">
              <a:spcBef>
                <a:spcPts val="0"/>
              </a:spcBef>
              <a:spcAft>
                <a:spcPts val="0"/>
              </a:spcAft>
              <a:buSzPts val="2400"/>
              <a:buChar char="◎"/>
            </a:pPr>
            <a:r>
              <a:rPr lang="en"/>
              <a:t>Ruteo dinamico. OSPF</a:t>
            </a:r>
            <a:endParaRPr/>
          </a:p>
          <a:p>
            <a:pPr indent="-381000" lvl="0" marL="457200" rtl="0" algn="l">
              <a:spcBef>
                <a:spcPts val="0"/>
              </a:spcBef>
              <a:spcAft>
                <a:spcPts val="0"/>
              </a:spcAft>
              <a:buSzPts val="2400"/>
              <a:buChar char="◎"/>
            </a:pPr>
            <a:r>
              <a:rPr lang="en"/>
              <a:t>Lab! Ruteo dinamico con OSPF y Quagga</a:t>
            </a:r>
            <a:endParaRPr/>
          </a:p>
          <a:p>
            <a:pPr indent="0" lvl="0" marL="0" rtl="0" algn="l">
              <a:spcBef>
                <a:spcPts val="600"/>
              </a:spcBef>
              <a:spcAft>
                <a:spcPts val="0"/>
              </a:spcAft>
              <a:buNone/>
            </a:pPr>
            <a:r>
              <a:t/>
            </a:r>
            <a:endParaRPr/>
          </a:p>
        </p:txBody>
      </p:sp>
      <p:sp>
        <p:nvSpPr>
          <p:cNvPr id="89" name="Google Shape;89;p14"/>
          <p:cNvSpPr txBox="1"/>
          <p:nvPr>
            <p:ph idx="12" type="sldNum"/>
          </p:nvPr>
        </p:nvSpPr>
        <p:spPr>
          <a:xfrm>
            <a:off x="84043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pic>
        <p:nvPicPr>
          <p:cNvPr id="94" name="Google Shape;94;p15"/>
          <p:cNvPicPr preferRelativeResize="0"/>
          <p:nvPr/>
        </p:nvPicPr>
        <p:blipFill>
          <a:blip r:embed="rId3">
            <a:alphaModFix/>
          </a:blip>
          <a:stretch>
            <a:fillRect/>
          </a:stretch>
        </p:blipFill>
        <p:spPr>
          <a:xfrm>
            <a:off x="1049000" y="1721300"/>
            <a:ext cx="6727991" cy="2357869"/>
          </a:xfrm>
          <a:prstGeom prst="rect">
            <a:avLst/>
          </a:prstGeom>
          <a:noFill/>
          <a:ln>
            <a:noFill/>
          </a:ln>
        </p:spPr>
      </p:pic>
      <p:sp>
        <p:nvSpPr>
          <p:cNvPr id="95" name="Google Shape;95;p15"/>
          <p:cNvSpPr txBox="1"/>
          <p:nvPr>
            <p:ph type="title"/>
          </p:nvPr>
        </p:nvSpPr>
        <p:spPr>
          <a:xfrm>
            <a:off x="73150" y="-932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Que es un Sistema </a:t>
            </a:r>
            <a:r>
              <a:rPr lang="en" sz="3000"/>
              <a:t>Autónomo</a:t>
            </a:r>
            <a:r>
              <a:rPr lang="en" sz="3000"/>
              <a:t>?</a:t>
            </a:r>
            <a:endParaRPr sz="3000"/>
          </a:p>
        </p:txBody>
      </p:sp>
      <p:sp>
        <p:nvSpPr>
          <p:cNvPr id="96" name="Google Shape;96;p15"/>
          <p:cNvSpPr txBox="1"/>
          <p:nvPr/>
        </p:nvSpPr>
        <p:spPr>
          <a:xfrm>
            <a:off x="901038" y="3838144"/>
            <a:ext cx="7341900" cy="64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Source Sans Pro"/>
                <a:ea typeface="Source Sans Pro"/>
                <a:cs typeface="Source Sans Pro"/>
                <a:sym typeface="Source Sans Pro"/>
              </a:rPr>
              <a:t>IGP</a:t>
            </a:r>
            <a:r>
              <a:rPr lang="en" sz="2400">
                <a:latin typeface="Source Sans Pro"/>
                <a:ea typeface="Source Sans Pro"/>
                <a:cs typeface="Source Sans Pro"/>
                <a:sym typeface="Source Sans Pro"/>
              </a:rPr>
              <a:t>: Interior gateway protocol</a:t>
            </a:r>
            <a:endParaRPr sz="24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rPr b="1" lang="en" sz="2400">
                <a:solidFill>
                  <a:schemeClr val="dk1"/>
                </a:solidFill>
                <a:latin typeface="Source Sans Pro"/>
                <a:ea typeface="Source Sans Pro"/>
                <a:cs typeface="Source Sans Pro"/>
                <a:sym typeface="Source Sans Pro"/>
              </a:rPr>
              <a:t>EGP</a:t>
            </a:r>
            <a:r>
              <a:rPr lang="en" sz="2400">
                <a:solidFill>
                  <a:schemeClr val="dk1"/>
                </a:solidFill>
                <a:latin typeface="Source Sans Pro"/>
                <a:ea typeface="Source Sans Pro"/>
                <a:cs typeface="Source Sans Pro"/>
                <a:sym typeface="Source Sans Pro"/>
              </a:rPr>
              <a:t>: Exterior gateway protocol</a:t>
            </a:r>
            <a:endParaRPr sz="2400">
              <a:latin typeface="Source Sans Pro"/>
              <a:ea typeface="Source Sans Pro"/>
              <a:cs typeface="Source Sans Pro"/>
              <a:sym typeface="Source Sans Pro"/>
            </a:endParaRPr>
          </a:p>
        </p:txBody>
      </p:sp>
      <p:sp>
        <p:nvSpPr>
          <p:cNvPr id="97" name="Google Shape;97;p15"/>
          <p:cNvSpPr txBox="1"/>
          <p:nvPr/>
        </p:nvSpPr>
        <p:spPr>
          <a:xfrm>
            <a:off x="681900" y="452600"/>
            <a:ext cx="7462200" cy="12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Source Sans Pro"/>
                <a:ea typeface="Source Sans Pro"/>
                <a:cs typeface="Source Sans Pro"/>
                <a:sym typeface="Source Sans Pro"/>
              </a:rPr>
              <a:t>Uno o mas redes IP controladas por uno o mas operadores con </a:t>
            </a:r>
            <a:r>
              <a:rPr lang="en" sz="2400">
                <a:latin typeface="Source Sans Pro"/>
                <a:ea typeface="Source Sans Pro"/>
                <a:cs typeface="Source Sans Pro"/>
                <a:sym typeface="Source Sans Pro"/>
              </a:rPr>
              <a:t> </a:t>
            </a:r>
            <a:r>
              <a:rPr b="1" lang="en" sz="2400">
                <a:highlight>
                  <a:srgbClr val="D9D9D9"/>
                </a:highlight>
                <a:latin typeface="Source Sans Pro"/>
                <a:ea typeface="Source Sans Pro"/>
                <a:cs typeface="Source Sans Pro"/>
                <a:sym typeface="Source Sans Pro"/>
              </a:rPr>
              <a:t>una clara política de determina como se toman las decisiones de ruteo</a:t>
            </a:r>
            <a:endParaRPr sz="2400">
              <a:latin typeface="Source Sans Pro"/>
              <a:ea typeface="Source Sans Pro"/>
              <a:cs typeface="Source Sans Pro"/>
              <a:sym typeface="Source Sans Pr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6"/>
          <p:cNvSpPr txBox="1"/>
          <p:nvPr>
            <p:ph type="title"/>
          </p:nvPr>
        </p:nvSpPr>
        <p:spPr>
          <a:xfrm>
            <a:off x="73150" y="-1694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Como se toman las </a:t>
            </a:r>
            <a:r>
              <a:rPr lang="en" sz="3000"/>
              <a:t>decisiones</a:t>
            </a:r>
            <a:r>
              <a:rPr lang="en" sz="3000"/>
              <a:t> de </a:t>
            </a:r>
            <a:r>
              <a:rPr lang="en" sz="3000"/>
              <a:t>ruteo ?</a:t>
            </a:r>
            <a:endParaRPr sz="3000"/>
          </a:p>
        </p:txBody>
      </p:sp>
      <p:sp>
        <p:nvSpPr>
          <p:cNvPr id="103" name="Google Shape;103;p16"/>
          <p:cNvSpPr txBox="1"/>
          <p:nvPr>
            <p:ph type="title"/>
          </p:nvPr>
        </p:nvSpPr>
        <p:spPr>
          <a:xfrm>
            <a:off x="126000" y="433856"/>
            <a:ext cx="2530200" cy="4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0B5394"/>
                </a:solidFill>
              </a:rPr>
              <a:t>Ruteo estatico</a:t>
            </a:r>
            <a:endParaRPr sz="2400">
              <a:solidFill>
                <a:srgbClr val="0B5394"/>
              </a:solidFill>
            </a:endParaRPr>
          </a:p>
        </p:txBody>
      </p:sp>
      <p:pic>
        <p:nvPicPr>
          <p:cNvPr id="104" name="Google Shape;104;p16">
            <a:hlinkClick r:id="rId3"/>
          </p:cNvPr>
          <p:cNvPicPr preferRelativeResize="0"/>
          <p:nvPr/>
        </p:nvPicPr>
        <p:blipFill>
          <a:blip r:embed="rId4">
            <a:alphaModFix/>
          </a:blip>
          <a:stretch>
            <a:fillRect/>
          </a:stretch>
        </p:blipFill>
        <p:spPr>
          <a:xfrm>
            <a:off x="2066698" y="892850"/>
            <a:ext cx="4410024" cy="392050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7"/>
          <p:cNvSpPr txBox="1"/>
          <p:nvPr>
            <p:ph idx="12" type="sldNum"/>
          </p:nvPr>
        </p:nvSpPr>
        <p:spPr>
          <a:xfrm>
            <a:off x="8404384" y="3562388"/>
            <a:ext cx="548700" cy="29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10" name="Google Shape;110;p17"/>
          <p:cNvSpPr txBox="1"/>
          <p:nvPr/>
        </p:nvSpPr>
        <p:spPr>
          <a:xfrm>
            <a:off x="1698050" y="1399603"/>
            <a:ext cx="5292300" cy="8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Roboto Slab"/>
                <a:ea typeface="Roboto Slab"/>
                <a:cs typeface="Roboto Slab"/>
                <a:sym typeface="Roboto Slab"/>
              </a:rPr>
              <a:t>Source 	       </a:t>
            </a:r>
            <a:r>
              <a:rPr lang="en" sz="2400">
                <a:solidFill>
                  <a:schemeClr val="dk1"/>
                </a:solidFill>
                <a:latin typeface="Roboto Slab"/>
                <a:ea typeface="Roboto Slab"/>
                <a:cs typeface="Roboto Slab"/>
                <a:sym typeface="Roboto Slab"/>
              </a:rPr>
              <a:t>192.168.2.5 </a:t>
            </a:r>
            <a:endParaRPr sz="2400">
              <a:latin typeface="Roboto Slab"/>
              <a:ea typeface="Roboto Slab"/>
              <a:cs typeface="Roboto Slab"/>
              <a:sym typeface="Roboto Slab"/>
            </a:endParaRPr>
          </a:p>
          <a:p>
            <a:pPr indent="0" lvl="0" marL="0" rtl="0" algn="ctr">
              <a:spcBef>
                <a:spcPts val="0"/>
              </a:spcBef>
              <a:spcAft>
                <a:spcPts val="0"/>
              </a:spcAft>
              <a:buNone/>
            </a:pPr>
            <a:r>
              <a:rPr lang="en" sz="2400">
                <a:latin typeface="Roboto Slab"/>
                <a:ea typeface="Roboto Slab"/>
                <a:cs typeface="Roboto Slab"/>
                <a:sym typeface="Roboto Slab"/>
              </a:rPr>
              <a:t>Destination   192.168.1.6</a:t>
            </a:r>
            <a:endParaRPr sz="2400">
              <a:latin typeface="Roboto Slab"/>
              <a:ea typeface="Roboto Slab"/>
              <a:cs typeface="Roboto Slab"/>
              <a:sym typeface="Roboto Slab"/>
            </a:endParaRPr>
          </a:p>
        </p:txBody>
      </p:sp>
      <p:graphicFrame>
        <p:nvGraphicFramePr>
          <p:cNvPr id="111" name="Google Shape;111;p17"/>
          <p:cNvGraphicFramePr/>
          <p:nvPr/>
        </p:nvGraphicFramePr>
        <p:xfrm>
          <a:off x="1977913" y="2407519"/>
          <a:ext cx="3000000" cy="3000000"/>
        </p:xfrm>
        <a:graphic>
          <a:graphicData uri="http://schemas.openxmlformats.org/drawingml/2006/table">
            <a:tbl>
              <a:tblPr>
                <a:noFill/>
                <a:tableStyleId>{16C90B2C-2702-44F6-9451-07E86F30508D}</a:tableStyleId>
              </a:tblPr>
              <a:tblGrid>
                <a:gridCol w="508825"/>
                <a:gridCol w="508825"/>
                <a:gridCol w="1601225"/>
                <a:gridCol w="1012200"/>
                <a:gridCol w="1461300"/>
              </a:tblGrid>
              <a:tr h="310025">
                <a:tc>
                  <a:txBody>
                    <a:bodyPr/>
                    <a:lstStyle/>
                    <a:p>
                      <a:pPr indent="0" lvl="0" marL="0" rtl="0" algn="ctr">
                        <a:spcBef>
                          <a:spcPts val="0"/>
                        </a:spcBef>
                        <a:spcAft>
                          <a:spcPts val="0"/>
                        </a:spcAft>
                        <a:buNone/>
                      </a:pPr>
                      <a:r>
                        <a:rPr b="1" lang="en" sz="1400">
                          <a:latin typeface="Source Sans Pro"/>
                          <a:ea typeface="Source Sans Pro"/>
                          <a:cs typeface="Source Sans Pro"/>
                          <a:sym typeface="Source Sans Pro"/>
                        </a:rPr>
                        <a:t>1</a:t>
                      </a:r>
                      <a:endParaRPr b="1" sz="14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398BA2"/>
                    </a:solidFill>
                  </a:tcPr>
                </a:tc>
                <a:tc>
                  <a:txBody>
                    <a:bodyPr/>
                    <a:lstStyle/>
                    <a:p>
                      <a:pPr indent="0" lvl="0" marL="0" rtl="0" algn="ctr">
                        <a:spcBef>
                          <a:spcPts val="0"/>
                        </a:spcBef>
                        <a:spcAft>
                          <a:spcPts val="0"/>
                        </a:spcAft>
                        <a:buNone/>
                      </a:pPr>
                      <a:r>
                        <a:rPr lang="en" sz="1100">
                          <a:latin typeface="Source Sans Pro"/>
                          <a:ea typeface="Source Sans Pro"/>
                          <a:cs typeface="Source Sans Pro"/>
                          <a:sym typeface="Source Sans Pro"/>
                        </a:rPr>
                        <a:t>S</a:t>
                      </a:r>
                      <a:endParaRPr sz="1100">
                        <a:latin typeface="Source Sans Pro"/>
                        <a:ea typeface="Source Sans Pro"/>
                        <a:cs typeface="Source Sans Pro"/>
                        <a:sym typeface="Source Sans Pro"/>
                      </a:endParaRPr>
                    </a:p>
                  </a:txBody>
                  <a:tcPr marT="68575" marB="6857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192.168.1.0</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/28</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255.255.255.240</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r>
              <a:tr h="310025">
                <a:tc>
                  <a:txBody>
                    <a:bodyPr/>
                    <a:lstStyle/>
                    <a:p>
                      <a:pPr indent="0" lvl="0" marL="0" rtl="0" algn="ctr">
                        <a:spcBef>
                          <a:spcPts val="0"/>
                        </a:spcBef>
                        <a:spcAft>
                          <a:spcPts val="0"/>
                        </a:spcAft>
                        <a:buNone/>
                      </a:pPr>
                      <a:r>
                        <a:rPr b="1" lang="en" sz="1400">
                          <a:latin typeface="Source Sans Pro"/>
                          <a:ea typeface="Source Sans Pro"/>
                          <a:cs typeface="Source Sans Pro"/>
                          <a:sym typeface="Source Sans Pro"/>
                        </a:rPr>
                        <a:t>2</a:t>
                      </a:r>
                      <a:endParaRPr b="1" sz="14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398BA2"/>
                    </a:solidFill>
                  </a:tcPr>
                </a:tc>
                <a:tc>
                  <a:txBody>
                    <a:bodyPr/>
                    <a:lstStyle/>
                    <a:p>
                      <a:pPr indent="0" lvl="0" marL="0" rtl="0" algn="ctr">
                        <a:spcBef>
                          <a:spcPts val="0"/>
                        </a:spcBef>
                        <a:spcAft>
                          <a:spcPts val="0"/>
                        </a:spcAft>
                        <a:buNone/>
                      </a:pPr>
                      <a:r>
                        <a:rPr lang="en" sz="1100">
                          <a:latin typeface="Source Sans Pro"/>
                          <a:ea typeface="Source Sans Pro"/>
                          <a:cs typeface="Source Sans Pro"/>
                          <a:sym typeface="Source Sans Pro"/>
                        </a:rPr>
                        <a:t>S</a:t>
                      </a:r>
                      <a:endParaRPr sz="1100">
                        <a:latin typeface="Source Sans Pro"/>
                        <a:ea typeface="Source Sans Pro"/>
                        <a:cs typeface="Source Sans Pro"/>
                        <a:sym typeface="Source Sans Pro"/>
                      </a:endParaRPr>
                    </a:p>
                  </a:txBody>
                  <a:tcPr marT="68575" marB="6857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192.168.2.0</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/29</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255.255.255.248</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r>
              <a:tr h="310025">
                <a:tc>
                  <a:txBody>
                    <a:bodyPr/>
                    <a:lstStyle/>
                    <a:p>
                      <a:pPr indent="0" lvl="0" marL="0" rtl="0" algn="ctr">
                        <a:spcBef>
                          <a:spcPts val="0"/>
                        </a:spcBef>
                        <a:spcAft>
                          <a:spcPts val="0"/>
                        </a:spcAft>
                        <a:buNone/>
                      </a:pPr>
                      <a:r>
                        <a:rPr b="1" lang="en" sz="1400">
                          <a:latin typeface="Source Sans Pro"/>
                          <a:ea typeface="Source Sans Pro"/>
                          <a:cs typeface="Source Sans Pro"/>
                          <a:sym typeface="Source Sans Pro"/>
                        </a:rPr>
                        <a:t>3</a:t>
                      </a:r>
                      <a:endParaRPr b="1" sz="14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398BA2"/>
                    </a:solidFill>
                  </a:tcPr>
                </a:tc>
                <a:tc>
                  <a:txBody>
                    <a:bodyPr/>
                    <a:lstStyle/>
                    <a:p>
                      <a:pPr indent="0" lvl="0" marL="0" rtl="0" algn="ctr">
                        <a:spcBef>
                          <a:spcPts val="0"/>
                        </a:spcBef>
                        <a:spcAft>
                          <a:spcPts val="0"/>
                        </a:spcAft>
                        <a:buNone/>
                      </a:pPr>
                      <a:r>
                        <a:rPr lang="en" sz="1100">
                          <a:latin typeface="Source Sans Pro"/>
                          <a:ea typeface="Source Sans Pro"/>
                          <a:cs typeface="Source Sans Pro"/>
                          <a:sym typeface="Source Sans Pro"/>
                        </a:rPr>
                        <a:t>S</a:t>
                      </a:r>
                      <a:endParaRPr sz="1100">
                        <a:latin typeface="Source Sans Pro"/>
                        <a:ea typeface="Source Sans Pro"/>
                        <a:cs typeface="Source Sans Pro"/>
                        <a:sym typeface="Source Sans Pro"/>
                      </a:endParaRPr>
                    </a:p>
                  </a:txBody>
                  <a:tcPr marT="68575" marB="6857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192.168.1.0</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/29</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255.255.255.248</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r>
              <a:tr h="310025">
                <a:tc>
                  <a:txBody>
                    <a:bodyPr/>
                    <a:lstStyle/>
                    <a:p>
                      <a:pPr indent="0" lvl="0" marL="0" rtl="0" algn="ctr">
                        <a:spcBef>
                          <a:spcPts val="0"/>
                        </a:spcBef>
                        <a:spcAft>
                          <a:spcPts val="0"/>
                        </a:spcAft>
                        <a:buNone/>
                      </a:pPr>
                      <a:r>
                        <a:rPr b="1" lang="en" sz="1400">
                          <a:solidFill>
                            <a:schemeClr val="dk1"/>
                          </a:solidFill>
                          <a:latin typeface="Source Sans Pro"/>
                          <a:ea typeface="Source Sans Pro"/>
                          <a:cs typeface="Source Sans Pro"/>
                          <a:sym typeface="Source Sans Pro"/>
                        </a:rPr>
                        <a:t>4</a:t>
                      </a:r>
                      <a:endParaRPr b="1" sz="1400">
                        <a:solidFill>
                          <a:schemeClr val="dk1"/>
                        </a:solidFill>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398BA2"/>
                    </a:solidFill>
                  </a:tcPr>
                </a:tc>
                <a:tc>
                  <a:txBody>
                    <a:bodyPr/>
                    <a:lstStyle/>
                    <a:p>
                      <a:pPr indent="0" lvl="0" marL="0" rtl="0" algn="ctr">
                        <a:spcBef>
                          <a:spcPts val="0"/>
                        </a:spcBef>
                        <a:spcAft>
                          <a:spcPts val="0"/>
                        </a:spcAft>
                        <a:buNone/>
                      </a:pPr>
                      <a:r>
                        <a:rPr lang="en" sz="1100">
                          <a:solidFill>
                            <a:schemeClr val="dk1"/>
                          </a:solidFill>
                          <a:latin typeface="Source Sans Pro"/>
                          <a:ea typeface="Source Sans Pro"/>
                          <a:cs typeface="Source Sans Pro"/>
                          <a:sym typeface="Source Sans Pro"/>
                        </a:rPr>
                        <a:t>S</a:t>
                      </a:r>
                      <a:endParaRPr sz="1100">
                        <a:solidFill>
                          <a:schemeClr val="dk1"/>
                        </a:solidFill>
                        <a:latin typeface="Source Sans Pro"/>
                        <a:ea typeface="Source Sans Pro"/>
                        <a:cs typeface="Source Sans Pro"/>
                        <a:sym typeface="Source Sans Pro"/>
                      </a:endParaRPr>
                    </a:p>
                  </a:txBody>
                  <a:tcPr marT="68575" marB="6857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solidFill>
                            <a:schemeClr val="dk1"/>
                          </a:solidFill>
                          <a:latin typeface="Source Sans Pro"/>
                          <a:ea typeface="Source Sans Pro"/>
                          <a:cs typeface="Source Sans Pro"/>
                          <a:sym typeface="Source Sans Pro"/>
                        </a:rPr>
                        <a:t>192.168.2.0</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/30</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255.255.255.252</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r>
              <a:tr h="310025">
                <a:tc>
                  <a:txBody>
                    <a:bodyPr/>
                    <a:lstStyle/>
                    <a:p>
                      <a:pPr indent="0" lvl="0" marL="0" rtl="0" algn="ctr">
                        <a:spcBef>
                          <a:spcPts val="0"/>
                        </a:spcBef>
                        <a:spcAft>
                          <a:spcPts val="0"/>
                        </a:spcAft>
                        <a:buNone/>
                      </a:pPr>
                      <a:r>
                        <a:rPr b="1" lang="en" sz="1400">
                          <a:solidFill>
                            <a:schemeClr val="dk1"/>
                          </a:solidFill>
                          <a:latin typeface="Source Sans Pro"/>
                          <a:ea typeface="Source Sans Pro"/>
                          <a:cs typeface="Source Sans Pro"/>
                          <a:sym typeface="Source Sans Pro"/>
                        </a:rPr>
                        <a:t>5</a:t>
                      </a:r>
                      <a:endParaRPr b="1" sz="1400">
                        <a:solidFill>
                          <a:schemeClr val="dk1"/>
                        </a:solidFill>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398BA2"/>
                    </a:solidFill>
                  </a:tcPr>
                </a:tc>
                <a:tc>
                  <a:txBody>
                    <a:bodyPr/>
                    <a:lstStyle/>
                    <a:p>
                      <a:pPr indent="0" lvl="0" marL="0" rtl="0" algn="ctr">
                        <a:spcBef>
                          <a:spcPts val="0"/>
                        </a:spcBef>
                        <a:spcAft>
                          <a:spcPts val="0"/>
                        </a:spcAft>
                        <a:buNone/>
                      </a:pPr>
                      <a:r>
                        <a:rPr lang="en" sz="1100">
                          <a:solidFill>
                            <a:schemeClr val="dk1"/>
                          </a:solidFill>
                          <a:latin typeface="Source Sans Pro"/>
                          <a:ea typeface="Source Sans Pro"/>
                          <a:cs typeface="Source Sans Pro"/>
                          <a:sym typeface="Source Sans Pro"/>
                        </a:rPr>
                        <a:t>S</a:t>
                      </a:r>
                      <a:endParaRPr sz="1100">
                        <a:solidFill>
                          <a:schemeClr val="dk1"/>
                        </a:solidFill>
                        <a:latin typeface="Source Sans Pro"/>
                        <a:ea typeface="Source Sans Pro"/>
                        <a:cs typeface="Source Sans Pro"/>
                        <a:sym typeface="Source Sans Pro"/>
                      </a:endParaRPr>
                    </a:p>
                  </a:txBody>
                  <a:tcPr marT="68575" marB="6857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solidFill>
                            <a:schemeClr val="dk1"/>
                          </a:solidFill>
                          <a:latin typeface="Source Sans Pro"/>
                          <a:ea typeface="Source Sans Pro"/>
                          <a:cs typeface="Source Sans Pro"/>
                          <a:sym typeface="Source Sans Pro"/>
                        </a:rPr>
                        <a:t>192.168.1.0</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/30</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100">
                          <a:latin typeface="Source Sans Pro"/>
                          <a:ea typeface="Source Sans Pro"/>
                          <a:cs typeface="Source Sans Pro"/>
                          <a:sym typeface="Source Sans Pro"/>
                        </a:rPr>
                        <a:t>255.255.255.252</a:t>
                      </a:r>
                      <a:endParaRPr sz="1100">
                        <a:latin typeface="Source Sans Pro"/>
                        <a:ea typeface="Source Sans Pro"/>
                        <a:cs typeface="Source Sans Pro"/>
                        <a:sym typeface="Source Sans Pro"/>
                      </a:endParaRPr>
                    </a:p>
                  </a:txBody>
                  <a:tcPr marT="68575" marB="6857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solidFill>
                      <a:srgbClr val="FFFFFF"/>
                    </a:solidFill>
                  </a:tcPr>
                </a:tc>
              </a:tr>
            </a:tbl>
          </a:graphicData>
        </a:graphic>
      </p:graphicFrame>
      <p:sp>
        <p:nvSpPr>
          <p:cNvPr id="112" name="Google Shape;112;p17"/>
          <p:cNvSpPr txBox="1"/>
          <p:nvPr>
            <p:ph idx="4294967295" type="title"/>
          </p:nvPr>
        </p:nvSpPr>
        <p:spPr>
          <a:xfrm>
            <a:off x="253625" y="171656"/>
            <a:ext cx="8348700" cy="89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0B5394"/>
                </a:solidFill>
              </a:rPr>
              <a:t>Quiz Ruteo </a:t>
            </a:r>
            <a:r>
              <a:rPr lang="en" sz="2400">
                <a:solidFill>
                  <a:srgbClr val="0B5394"/>
                </a:solidFill>
              </a:rPr>
              <a:t>Estático</a:t>
            </a:r>
            <a:r>
              <a:rPr lang="en" sz="2400">
                <a:solidFill>
                  <a:srgbClr val="0B5394"/>
                </a:solidFill>
              </a:rPr>
              <a:t>! - En </a:t>
            </a:r>
            <a:r>
              <a:rPr lang="en" sz="2400">
                <a:solidFill>
                  <a:srgbClr val="0B5394"/>
                </a:solidFill>
              </a:rPr>
              <a:t>qué</a:t>
            </a:r>
            <a:r>
              <a:rPr lang="en" sz="2400">
                <a:solidFill>
                  <a:srgbClr val="0B5394"/>
                </a:solidFill>
              </a:rPr>
              <a:t> regla va a hacer </a:t>
            </a:r>
            <a:r>
              <a:rPr i="1" lang="en" sz="2400">
                <a:solidFill>
                  <a:srgbClr val="0B5394"/>
                </a:solidFill>
              </a:rPr>
              <a:t>match</a:t>
            </a:r>
            <a:r>
              <a:rPr lang="en" sz="2400">
                <a:solidFill>
                  <a:srgbClr val="0B5394"/>
                </a:solidFill>
              </a:rPr>
              <a:t> el siguiente mensaje?</a:t>
            </a:r>
            <a:endParaRPr sz="2400">
              <a:solidFill>
                <a:srgbClr val="0B539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8"/>
          <p:cNvSpPr txBox="1"/>
          <p:nvPr>
            <p:ph idx="4294967295" type="title"/>
          </p:nvPr>
        </p:nvSpPr>
        <p:spPr>
          <a:xfrm>
            <a:off x="73150" y="-1694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Ruteo Dinamico</a:t>
            </a:r>
            <a:endParaRPr sz="3000"/>
          </a:p>
        </p:txBody>
      </p:sp>
      <p:sp>
        <p:nvSpPr>
          <p:cNvPr id="118" name="Google Shape;118;p18"/>
          <p:cNvSpPr txBox="1"/>
          <p:nvPr/>
        </p:nvSpPr>
        <p:spPr>
          <a:xfrm>
            <a:off x="332200" y="394675"/>
            <a:ext cx="7462200" cy="9135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Source Sans Pro"/>
              <a:buChar char="●"/>
            </a:pPr>
            <a:r>
              <a:rPr lang="en" sz="2400">
                <a:latin typeface="Source Sans Pro"/>
                <a:ea typeface="Source Sans Pro"/>
                <a:cs typeface="Source Sans Pro"/>
                <a:sym typeface="Source Sans Pro"/>
              </a:rPr>
              <a:t>Responde </a:t>
            </a:r>
            <a:r>
              <a:rPr lang="en" sz="2400">
                <a:latin typeface="Source Sans Pro"/>
                <a:ea typeface="Source Sans Pro"/>
                <a:cs typeface="Source Sans Pro"/>
                <a:sym typeface="Source Sans Pro"/>
              </a:rPr>
              <a:t>rápido</a:t>
            </a:r>
            <a:r>
              <a:rPr lang="en" sz="2400">
                <a:latin typeface="Source Sans Pro"/>
                <a:ea typeface="Source Sans Pro"/>
                <a:cs typeface="Source Sans Pro"/>
                <a:sym typeface="Source Sans Pro"/>
              </a:rPr>
              <a:t> a un fallo en un enlace</a:t>
            </a:r>
            <a:endParaRPr sz="2400">
              <a:latin typeface="Source Sans Pro"/>
              <a:ea typeface="Source Sans Pro"/>
              <a:cs typeface="Source Sans Pro"/>
              <a:sym typeface="Source Sans Pro"/>
            </a:endParaRPr>
          </a:p>
          <a:p>
            <a:pPr indent="-381000" lvl="0" marL="457200" rtl="0" algn="l">
              <a:spcBef>
                <a:spcPts val="0"/>
              </a:spcBef>
              <a:spcAft>
                <a:spcPts val="0"/>
              </a:spcAft>
              <a:buSzPts val="2400"/>
              <a:buFont typeface="Source Sans Pro"/>
              <a:buChar char="●"/>
            </a:pPr>
            <a:r>
              <a:rPr lang="en" sz="2400">
                <a:latin typeface="Source Sans Pro"/>
                <a:ea typeface="Source Sans Pro"/>
                <a:cs typeface="Source Sans Pro"/>
                <a:sym typeface="Source Sans Pro"/>
              </a:rPr>
              <a:t>No depende de </a:t>
            </a:r>
            <a:r>
              <a:rPr lang="en" sz="2400">
                <a:latin typeface="Source Sans Pro"/>
                <a:ea typeface="Source Sans Pro"/>
                <a:cs typeface="Source Sans Pro"/>
                <a:sym typeface="Source Sans Pro"/>
              </a:rPr>
              <a:t>intervención</a:t>
            </a:r>
            <a:r>
              <a:rPr lang="en" sz="2400">
                <a:latin typeface="Source Sans Pro"/>
                <a:ea typeface="Source Sans Pro"/>
                <a:cs typeface="Source Sans Pro"/>
                <a:sym typeface="Source Sans Pro"/>
              </a:rPr>
              <a:t> humana</a:t>
            </a:r>
            <a:endParaRPr sz="2400">
              <a:latin typeface="Source Sans Pro"/>
              <a:ea typeface="Source Sans Pro"/>
              <a:cs typeface="Source Sans Pro"/>
              <a:sym typeface="Source Sans Pro"/>
            </a:endParaRPr>
          </a:p>
          <a:p>
            <a:pPr indent="0" lvl="0" marL="0" rtl="0" algn="l">
              <a:spcBef>
                <a:spcPts val="0"/>
              </a:spcBef>
              <a:spcAft>
                <a:spcPts val="0"/>
              </a:spcAft>
              <a:buNone/>
            </a:pPr>
            <a:r>
              <a:t/>
            </a:r>
            <a:endParaRPr sz="2400">
              <a:latin typeface="Source Sans Pro"/>
              <a:ea typeface="Source Sans Pro"/>
              <a:cs typeface="Source Sans Pro"/>
              <a:sym typeface="Source Sans Pro"/>
            </a:endParaRPr>
          </a:p>
        </p:txBody>
      </p:sp>
      <p:sp>
        <p:nvSpPr>
          <p:cNvPr id="119" name="Google Shape;119;p18"/>
          <p:cNvSpPr txBox="1"/>
          <p:nvPr>
            <p:ph idx="4294967295" type="title"/>
          </p:nvPr>
        </p:nvSpPr>
        <p:spPr>
          <a:xfrm>
            <a:off x="1497025" y="1285750"/>
            <a:ext cx="5934000" cy="47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Algoritmos de ruteo </a:t>
            </a:r>
            <a:r>
              <a:rPr lang="en" sz="3000"/>
              <a:t>dinámico</a:t>
            </a:r>
            <a:endParaRPr sz="3000"/>
          </a:p>
        </p:txBody>
      </p:sp>
      <p:sp>
        <p:nvSpPr>
          <p:cNvPr id="120" name="Google Shape;120;p18"/>
          <p:cNvSpPr txBox="1"/>
          <p:nvPr>
            <p:ph idx="4294967295" type="title"/>
          </p:nvPr>
        </p:nvSpPr>
        <p:spPr>
          <a:xfrm>
            <a:off x="591125" y="2090056"/>
            <a:ext cx="3020700" cy="70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0B5394"/>
                </a:solidFill>
              </a:rPr>
              <a:t>Estado Enlace </a:t>
            </a:r>
            <a:endParaRPr>
              <a:solidFill>
                <a:srgbClr val="0B5394"/>
              </a:solidFill>
            </a:endParaRPr>
          </a:p>
          <a:p>
            <a:pPr indent="0" lvl="0" marL="0" rtl="0" algn="ctr">
              <a:spcBef>
                <a:spcPts val="0"/>
              </a:spcBef>
              <a:spcAft>
                <a:spcPts val="0"/>
              </a:spcAft>
              <a:buNone/>
            </a:pPr>
            <a:r>
              <a:rPr lang="en">
                <a:solidFill>
                  <a:srgbClr val="0B5394"/>
                </a:solidFill>
              </a:rPr>
              <a:t>(centralizado)</a:t>
            </a:r>
            <a:endParaRPr>
              <a:solidFill>
                <a:srgbClr val="0B5394"/>
              </a:solidFill>
            </a:endParaRPr>
          </a:p>
        </p:txBody>
      </p:sp>
      <p:sp>
        <p:nvSpPr>
          <p:cNvPr id="121" name="Google Shape;121;p18"/>
          <p:cNvSpPr txBox="1"/>
          <p:nvPr>
            <p:ph idx="4294967295" type="title"/>
          </p:nvPr>
        </p:nvSpPr>
        <p:spPr>
          <a:xfrm>
            <a:off x="4624150" y="2090056"/>
            <a:ext cx="3020700" cy="70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0B5394"/>
                </a:solidFill>
              </a:rPr>
              <a:t>Vector distancia</a:t>
            </a:r>
            <a:endParaRPr>
              <a:solidFill>
                <a:srgbClr val="0B5394"/>
              </a:solidFill>
            </a:endParaRPr>
          </a:p>
          <a:p>
            <a:pPr indent="0" lvl="0" marL="0" rtl="0" algn="ctr">
              <a:spcBef>
                <a:spcPts val="0"/>
              </a:spcBef>
              <a:spcAft>
                <a:spcPts val="0"/>
              </a:spcAft>
              <a:buNone/>
            </a:pPr>
            <a:r>
              <a:rPr lang="en">
                <a:solidFill>
                  <a:srgbClr val="0B5394"/>
                </a:solidFill>
              </a:rPr>
              <a:t>(</a:t>
            </a:r>
            <a:r>
              <a:rPr lang="en">
                <a:solidFill>
                  <a:srgbClr val="0B5394"/>
                </a:solidFill>
              </a:rPr>
              <a:t>descentralizado</a:t>
            </a:r>
            <a:r>
              <a:rPr lang="en">
                <a:solidFill>
                  <a:srgbClr val="0B5394"/>
                </a:solidFill>
              </a:rPr>
              <a:t>)</a:t>
            </a:r>
            <a:endParaRPr>
              <a:solidFill>
                <a:srgbClr val="0B5394"/>
              </a:solidFill>
            </a:endParaRPr>
          </a:p>
        </p:txBody>
      </p:sp>
      <p:cxnSp>
        <p:nvCxnSpPr>
          <p:cNvPr id="122" name="Google Shape;122;p18"/>
          <p:cNvCxnSpPr>
            <a:stCxn id="119" idx="2"/>
            <a:endCxn id="120" idx="0"/>
          </p:cNvCxnSpPr>
          <p:nvPr/>
        </p:nvCxnSpPr>
        <p:spPr>
          <a:xfrm flipH="1">
            <a:off x="2101525" y="1759450"/>
            <a:ext cx="2362500" cy="330600"/>
          </a:xfrm>
          <a:prstGeom prst="straightConnector1">
            <a:avLst/>
          </a:prstGeom>
          <a:noFill/>
          <a:ln cap="flat" cmpd="sng" w="19050">
            <a:solidFill>
              <a:schemeClr val="dk2"/>
            </a:solidFill>
            <a:prstDash val="solid"/>
            <a:round/>
            <a:headEnd len="med" w="med" type="none"/>
            <a:tailEnd len="med" w="med" type="triangle"/>
          </a:ln>
        </p:spPr>
      </p:cxnSp>
      <p:cxnSp>
        <p:nvCxnSpPr>
          <p:cNvPr id="123" name="Google Shape;123;p18"/>
          <p:cNvCxnSpPr>
            <a:stCxn id="119" idx="2"/>
            <a:endCxn id="121" idx="0"/>
          </p:cNvCxnSpPr>
          <p:nvPr/>
        </p:nvCxnSpPr>
        <p:spPr>
          <a:xfrm>
            <a:off x="4464025" y="1759450"/>
            <a:ext cx="1670400" cy="330600"/>
          </a:xfrm>
          <a:prstGeom prst="straightConnector1">
            <a:avLst/>
          </a:prstGeom>
          <a:noFill/>
          <a:ln cap="flat" cmpd="sng" w="19050">
            <a:solidFill>
              <a:schemeClr val="dk2"/>
            </a:solidFill>
            <a:prstDash val="solid"/>
            <a:round/>
            <a:headEnd len="med" w="med" type="none"/>
            <a:tailEnd len="med" w="med" type="triangle"/>
          </a:ln>
        </p:spPr>
      </p:cxnSp>
      <p:sp>
        <p:nvSpPr>
          <p:cNvPr id="124" name="Google Shape;124;p18"/>
          <p:cNvSpPr txBox="1"/>
          <p:nvPr/>
        </p:nvSpPr>
        <p:spPr>
          <a:xfrm>
            <a:off x="488975" y="2912700"/>
            <a:ext cx="3802200" cy="11913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Source Sans Pro"/>
              <a:buChar char="-"/>
            </a:pPr>
            <a:r>
              <a:rPr lang="en" sz="2000">
                <a:solidFill>
                  <a:schemeClr val="dk1"/>
                </a:solidFill>
                <a:latin typeface="Source Sans Pro"/>
                <a:ea typeface="Source Sans Pro"/>
                <a:cs typeface="Source Sans Pro"/>
                <a:sym typeface="Source Sans Pro"/>
              </a:rPr>
              <a:t>Se calcula el path de menor costo con el completo conocimiento del estado de la red </a:t>
            </a:r>
            <a:endParaRPr sz="2000">
              <a:solidFill>
                <a:schemeClr val="dk1"/>
              </a:solidFill>
              <a:latin typeface="Source Sans Pro"/>
              <a:ea typeface="Source Sans Pro"/>
              <a:cs typeface="Source Sans Pro"/>
              <a:sym typeface="Source Sans Pro"/>
            </a:endParaRPr>
          </a:p>
          <a:p>
            <a:pPr indent="-355600" lvl="0" marL="457200" rtl="0" algn="l">
              <a:spcBef>
                <a:spcPts val="0"/>
              </a:spcBef>
              <a:spcAft>
                <a:spcPts val="0"/>
              </a:spcAft>
              <a:buSzPts val="2000"/>
              <a:buFont typeface="Source Sans Pro"/>
              <a:buChar char="-"/>
            </a:pPr>
            <a:r>
              <a:rPr b="1" lang="en" sz="2000">
                <a:latin typeface="Source Sans Pro"/>
                <a:ea typeface="Source Sans Pro"/>
                <a:cs typeface="Source Sans Pro"/>
                <a:sym typeface="Source Sans Pro"/>
              </a:rPr>
              <a:t>OSPF, ISIS</a:t>
            </a:r>
            <a:endParaRPr b="1" sz="2000">
              <a:latin typeface="Source Sans Pro"/>
              <a:ea typeface="Source Sans Pro"/>
              <a:cs typeface="Source Sans Pro"/>
              <a:sym typeface="Source Sans Pro"/>
            </a:endParaRPr>
          </a:p>
          <a:p>
            <a:pPr indent="0" lvl="0" marL="0" rtl="0" algn="l">
              <a:spcBef>
                <a:spcPts val="0"/>
              </a:spcBef>
              <a:spcAft>
                <a:spcPts val="0"/>
              </a:spcAft>
              <a:buNone/>
            </a:pPr>
            <a:r>
              <a:t/>
            </a:r>
            <a:endParaRPr sz="2400">
              <a:latin typeface="Source Sans Pro"/>
              <a:ea typeface="Source Sans Pro"/>
              <a:cs typeface="Source Sans Pro"/>
              <a:sym typeface="Source Sans Pro"/>
            </a:endParaRPr>
          </a:p>
        </p:txBody>
      </p:sp>
      <p:sp>
        <p:nvSpPr>
          <p:cNvPr id="125" name="Google Shape;125;p18"/>
          <p:cNvSpPr txBox="1"/>
          <p:nvPr/>
        </p:nvSpPr>
        <p:spPr>
          <a:xfrm>
            <a:off x="4510975" y="2869477"/>
            <a:ext cx="4442100" cy="19977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Font typeface="Source Sans Pro"/>
              <a:buChar char="-"/>
            </a:pPr>
            <a:r>
              <a:rPr lang="en" sz="2000">
                <a:latin typeface="Source Sans Pro"/>
                <a:ea typeface="Source Sans Pro"/>
                <a:cs typeface="Source Sans Pro"/>
                <a:sym typeface="Source Sans Pro"/>
              </a:rPr>
              <a:t>Cada nodo mantiene un vector que estima el costo para llegar a todos los otros nodos</a:t>
            </a:r>
            <a:endParaRPr sz="2000">
              <a:latin typeface="Source Sans Pro"/>
              <a:ea typeface="Source Sans Pro"/>
              <a:cs typeface="Source Sans Pro"/>
              <a:sym typeface="Source Sans Pro"/>
            </a:endParaRPr>
          </a:p>
          <a:p>
            <a:pPr indent="-355600" lvl="0" marL="457200" rtl="0" algn="l">
              <a:spcBef>
                <a:spcPts val="0"/>
              </a:spcBef>
              <a:spcAft>
                <a:spcPts val="0"/>
              </a:spcAft>
              <a:buSzPts val="2000"/>
              <a:buFont typeface="Source Sans Pro"/>
              <a:buChar char="-"/>
            </a:pPr>
            <a:r>
              <a:rPr lang="en" sz="2000">
                <a:latin typeface="Source Sans Pro"/>
                <a:ea typeface="Source Sans Pro"/>
                <a:cs typeface="Source Sans Pro"/>
                <a:sym typeface="Source Sans Pro"/>
              </a:rPr>
              <a:t>Cada nodo </a:t>
            </a:r>
            <a:r>
              <a:rPr lang="en" sz="2000">
                <a:highlight>
                  <a:srgbClr val="CCCCCC"/>
                </a:highlight>
                <a:latin typeface="Source Sans Pro"/>
                <a:ea typeface="Source Sans Pro"/>
                <a:cs typeface="Source Sans Pro"/>
                <a:sym typeface="Source Sans Pro"/>
              </a:rPr>
              <a:t>gradualmente</a:t>
            </a:r>
            <a:r>
              <a:rPr lang="en" sz="2000">
                <a:highlight>
                  <a:srgbClr val="CCCCCC"/>
                </a:highlight>
                <a:latin typeface="Source Sans Pro"/>
                <a:ea typeface="Source Sans Pro"/>
                <a:cs typeface="Source Sans Pro"/>
                <a:sym typeface="Source Sans Pro"/>
              </a:rPr>
              <a:t> calcula</a:t>
            </a:r>
            <a:r>
              <a:rPr lang="en" sz="2000">
                <a:latin typeface="Source Sans Pro"/>
                <a:ea typeface="Source Sans Pro"/>
                <a:cs typeface="Source Sans Pro"/>
                <a:sym typeface="Source Sans Pro"/>
              </a:rPr>
              <a:t> el path de menor costo a un destino</a:t>
            </a:r>
            <a:endParaRPr sz="2000">
              <a:latin typeface="Source Sans Pro"/>
              <a:ea typeface="Source Sans Pro"/>
              <a:cs typeface="Source Sans Pro"/>
              <a:sym typeface="Source Sans Pro"/>
            </a:endParaRPr>
          </a:p>
          <a:p>
            <a:pPr indent="-355600" lvl="0" marL="457200" rtl="0" algn="l">
              <a:spcBef>
                <a:spcPts val="0"/>
              </a:spcBef>
              <a:spcAft>
                <a:spcPts val="0"/>
              </a:spcAft>
              <a:buSzPts val="2000"/>
              <a:buFont typeface="Source Sans Pro"/>
              <a:buChar char="-"/>
            </a:pPr>
            <a:r>
              <a:rPr b="1" lang="en" sz="2000">
                <a:latin typeface="Source Sans Pro"/>
                <a:ea typeface="Source Sans Pro"/>
                <a:cs typeface="Source Sans Pro"/>
                <a:sym typeface="Source Sans Pro"/>
              </a:rPr>
              <a:t>RIP, BGP</a:t>
            </a:r>
            <a:endParaRPr b="1" sz="2000">
              <a:latin typeface="Source Sans Pro"/>
              <a:ea typeface="Source Sans Pro"/>
              <a:cs typeface="Source Sans Pro"/>
              <a:sym typeface="Source Sans Pro"/>
            </a:endParaRPr>
          </a:p>
          <a:p>
            <a:pPr indent="0" lvl="0" marL="0" rtl="0" algn="l">
              <a:spcBef>
                <a:spcPts val="0"/>
              </a:spcBef>
              <a:spcAft>
                <a:spcPts val="0"/>
              </a:spcAft>
              <a:buNone/>
            </a:pPr>
            <a:r>
              <a:t/>
            </a:r>
            <a:endParaRPr sz="2000">
              <a:latin typeface="Source Sans Pro"/>
              <a:ea typeface="Source Sans Pro"/>
              <a:cs typeface="Source Sans Pro"/>
              <a:sym typeface="Source Sans P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19"/>
          <p:cNvSpPr txBox="1"/>
          <p:nvPr>
            <p:ph idx="12" type="sldNum"/>
          </p:nvPr>
        </p:nvSpPr>
        <p:spPr>
          <a:xfrm>
            <a:off x="8404384" y="3562388"/>
            <a:ext cx="548700" cy="29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1" name="Google Shape;131;p19"/>
          <p:cNvSpPr txBox="1"/>
          <p:nvPr>
            <p:ph type="title"/>
          </p:nvPr>
        </p:nvSpPr>
        <p:spPr>
          <a:xfrm>
            <a:off x="73150" y="-932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RIP - Routing Information Protocol </a:t>
            </a:r>
            <a:endParaRPr sz="3000"/>
          </a:p>
        </p:txBody>
      </p:sp>
      <p:sp>
        <p:nvSpPr>
          <p:cNvPr id="132" name="Google Shape;132;p19"/>
          <p:cNvSpPr txBox="1"/>
          <p:nvPr/>
        </p:nvSpPr>
        <p:spPr>
          <a:xfrm>
            <a:off x="5529625" y="1976075"/>
            <a:ext cx="3495900" cy="11913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Source Sans Pro"/>
              <a:buChar char="-"/>
            </a:pPr>
            <a:r>
              <a:rPr b="1" lang="en">
                <a:solidFill>
                  <a:srgbClr val="666666"/>
                </a:solidFill>
                <a:latin typeface="Source Sans Pro"/>
                <a:ea typeface="Source Sans Pro"/>
                <a:cs typeface="Source Sans Pro"/>
                <a:sym typeface="Source Sans Pro"/>
              </a:rPr>
              <a:t>Active participants</a:t>
            </a:r>
            <a:r>
              <a:rPr b="1" i="1" lang="en">
                <a:solidFill>
                  <a:srgbClr val="666666"/>
                </a:solidFill>
                <a:latin typeface="Source Sans Pro"/>
                <a:ea typeface="Source Sans Pro"/>
                <a:cs typeface="Source Sans Pro"/>
                <a:sym typeface="Source Sans Pro"/>
              </a:rPr>
              <a:t>(R0, R2)</a:t>
            </a:r>
            <a:r>
              <a:rPr b="1" lang="en">
                <a:solidFill>
                  <a:srgbClr val="666666"/>
                </a:solidFill>
                <a:latin typeface="Source Sans Pro"/>
                <a:ea typeface="Source Sans Pro"/>
                <a:cs typeface="Source Sans Pro"/>
                <a:sym typeface="Source Sans Pro"/>
              </a:rPr>
              <a:t>:</a:t>
            </a:r>
            <a:r>
              <a:rPr lang="en">
                <a:solidFill>
                  <a:srgbClr val="666666"/>
                </a:solidFill>
                <a:latin typeface="Source Sans Pro"/>
                <a:ea typeface="Source Sans Pro"/>
                <a:cs typeface="Source Sans Pro"/>
                <a:sym typeface="Source Sans Pro"/>
              </a:rPr>
              <a:t> </a:t>
            </a:r>
            <a:r>
              <a:rPr lang="en">
                <a:latin typeface="Source Sans Pro"/>
                <a:ea typeface="Source Sans Pro"/>
                <a:cs typeface="Source Sans Pro"/>
                <a:sym typeface="Source Sans Pro"/>
              </a:rPr>
              <a:t>advierten sus rutas</a:t>
            </a:r>
            <a:endParaRPr>
              <a:latin typeface="Source Sans Pro"/>
              <a:ea typeface="Source Sans Pro"/>
              <a:cs typeface="Source Sans Pro"/>
              <a:sym typeface="Source Sans Pro"/>
            </a:endParaRPr>
          </a:p>
          <a:p>
            <a:pPr indent="-317500" lvl="0" marL="457200" rtl="0" algn="l">
              <a:spcBef>
                <a:spcPts val="0"/>
              </a:spcBef>
              <a:spcAft>
                <a:spcPts val="0"/>
              </a:spcAft>
              <a:buSzPts val="1400"/>
              <a:buFont typeface="Source Sans Pro"/>
              <a:buChar char="-"/>
            </a:pPr>
            <a:r>
              <a:rPr b="1" lang="en">
                <a:solidFill>
                  <a:srgbClr val="666666"/>
                </a:solidFill>
                <a:latin typeface="Source Sans Pro"/>
                <a:ea typeface="Source Sans Pro"/>
                <a:cs typeface="Source Sans Pro"/>
                <a:sym typeface="Source Sans Pro"/>
              </a:rPr>
              <a:t>Passive participants</a:t>
            </a:r>
            <a:r>
              <a:rPr b="1" i="1" lang="en">
                <a:solidFill>
                  <a:srgbClr val="666666"/>
                </a:solidFill>
                <a:latin typeface="Source Sans Pro"/>
                <a:ea typeface="Source Sans Pro"/>
                <a:cs typeface="Source Sans Pro"/>
                <a:sym typeface="Source Sans Pro"/>
              </a:rPr>
              <a:t>(R1)</a:t>
            </a:r>
            <a:r>
              <a:rPr b="1" lang="en">
                <a:solidFill>
                  <a:srgbClr val="666666"/>
                </a:solidFill>
                <a:latin typeface="Source Sans Pro"/>
                <a:ea typeface="Source Sans Pro"/>
                <a:cs typeface="Source Sans Pro"/>
                <a:sym typeface="Source Sans Pro"/>
              </a:rPr>
              <a:t>:</a:t>
            </a:r>
            <a:r>
              <a:rPr lang="en">
                <a:solidFill>
                  <a:srgbClr val="666666"/>
                </a:solidFill>
                <a:latin typeface="Source Sans Pro"/>
                <a:ea typeface="Source Sans Pro"/>
                <a:cs typeface="Source Sans Pro"/>
                <a:sym typeface="Source Sans Pro"/>
              </a:rPr>
              <a:t> </a:t>
            </a:r>
            <a:r>
              <a:rPr lang="en">
                <a:latin typeface="Source Sans Pro"/>
                <a:ea typeface="Source Sans Pro"/>
                <a:cs typeface="Source Sans Pro"/>
                <a:sym typeface="Source Sans Pro"/>
              </a:rPr>
              <a:t>solo reciben los mensajes RIP y actualizan sus tablas de ruteo</a:t>
            </a:r>
            <a:endParaRPr>
              <a:latin typeface="Source Sans Pro"/>
              <a:ea typeface="Source Sans Pro"/>
              <a:cs typeface="Source Sans Pro"/>
              <a:sym typeface="Source Sans Pro"/>
            </a:endParaRPr>
          </a:p>
          <a:p>
            <a:pPr indent="0" lvl="0" marL="0" rtl="0" algn="l">
              <a:spcBef>
                <a:spcPts val="0"/>
              </a:spcBef>
              <a:spcAft>
                <a:spcPts val="0"/>
              </a:spcAft>
              <a:buNone/>
            </a:pPr>
            <a:r>
              <a:t/>
            </a:r>
            <a:endParaRPr sz="1600">
              <a:latin typeface="Source Sans Pro"/>
              <a:ea typeface="Source Sans Pro"/>
              <a:cs typeface="Source Sans Pro"/>
              <a:sym typeface="Source Sans Pro"/>
            </a:endParaRPr>
          </a:p>
        </p:txBody>
      </p:sp>
      <p:sp>
        <p:nvSpPr>
          <p:cNvPr id="133" name="Google Shape;133;p19"/>
          <p:cNvSpPr txBox="1"/>
          <p:nvPr/>
        </p:nvSpPr>
        <p:spPr>
          <a:xfrm>
            <a:off x="193725" y="502025"/>
            <a:ext cx="5670900" cy="14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solidFill>
                  <a:srgbClr val="1155CC"/>
                </a:solidFill>
                <a:latin typeface="Source Sans Pro"/>
                <a:ea typeface="Source Sans Pro"/>
                <a:cs typeface="Source Sans Pro"/>
                <a:sym typeface="Source Sans Pro"/>
              </a:rPr>
              <a:t>Comportamiento</a:t>
            </a:r>
            <a:endParaRPr b="1" i="1" sz="1800">
              <a:solidFill>
                <a:srgbClr val="1155CC"/>
              </a:solidFill>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Periódicamente cada 30 segundos se envían mensajes Route Advertisements.</a:t>
            </a:r>
            <a:endParaRPr i="1"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Advertised information es el mensaje que se usa para descubrir las mejores rutas. </a:t>
            </a:r>
            <a:endParaRPr sz="1600">
              <a:latin typeface="Source Sans Pro"/>
              <a:ea typeface="Source Sans Pro"/>
              <a:cs typeface="Source Sans Pro"/>
              <a:sym typeface="Source Sans Pro"/>
            </a:endParaRPr>
          </a:p>
          <a:p>
            <a:pPr indent="0" lvl="0" marL="0" rtl="0" algn="l">
              <a:spcBef>
                <a:spcPts val="0"/>
              </a:spcBef>
              <a:spcAft>
                <a:spcPts val="0"/>
              </a:spcAft>
              <a:buNone/>
            </a:pPr>
            <a:r>
              <a:t/>
            </a:r>
            <a:endParaRPr sz="1800">
              <a:latin typeface="Source Sans Pro"/>
              <a:ea typeface="Source Sans Pro"/>
              <a:cs typeface="Source Sans Pro"/>
              <a:sym typeface="Source Sans Pro"/>
            </a:endParaRPr>
          </a:p>
        </p:txBody>
      </p:sp>
      <p:sp>
        <p:nvSpPr>
          <p:cNvPr id="134" name="Google Shape;134;p19"/>
          <p:cNvSpPr txBox="1"/>
          <p:nvPr/>
        </p:nvSpPr>
        <p:spPr>
          <a:xfrm>
            <a:off x="5082525" y="3530775"/>
            <a:ext cx="3843600" cy="1421400"/>
          </a:xfrm>
          <a:prstGeom prst="rect">
            <a:avLst/>
          </a:prstGeom>
          <a:solidFill>
            <a:srgbClr val="D9D9D9"/>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solidFill>
                  <a:srgbClr val="1155CC"/>
                </a:solidFill>
                <a:latin typeface="Source Sans Pro"/>
                <a:ea typeface="Source Sans Pro"/>
                <a:cs typeface="Source Sans Pro"/>
                <a:sym typeface="Source Sans Pro"/>
              </a:rPr>
              <a:t>Problemas</a:t>
            </a:r>
            <a:endParaRPr b="1" i="1" sz="1800">
              <a:solidFill>
                <a:srgbClr val="1155CC"/>
              </a:solidFill>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Se forman </a:t>
            </a:r>
            <a:r>
              <a:rPr i="1" lang="en" sz="1600">
                <a:latin typeface="Source Sans Pro"/>
                <a:ea typeface="Source Sans Pro"/>
                <a:cs typeface="Source Sans Pro"/>
                <a:sym typeface="Source Sans Pro"/>
              </a:rPr>
              <a:t>loops.</a:t>
            </a:r>
            <a:endParaRPr i="1"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Lenta convergencia en redes grandes.</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La cuenta de saltos no siempre determina la ruta </a:t>
            </a:r>
            <a:r>
              <a:rPr lang="en" sz="1600">
                <a:latin typeface="Source Sans Pro"/>
                <a:ea typeface="Source Sans Pro"/>
                <a:cs typeface="Source Sans Pro"/>
                <a:sym typeface="Source Sans Pro"/>
              </a:rPr>
              <a:t>más</a:t>
            </a:r>
            <a:r>
              <a:rPr lang="en" sz="1600">
                <a:latin typeface="Source Sans Pro"/>
                <a:ea typeface="Source Sans Pro"/>
                <a:cs typeface="Source Sans Pro"/>
                <a:sym typeface="Source Sans Pro"/>
              </a:rPr>
              <a:t> eficiente</a:t>
            </a:r>
            <a:endParaRPr sz="1600">
              <a:latin typeface="Source Sans Pro"/>
              <a:ea typeface="Source Sans Pro"/>
              <a:cs typeface="Source Sans Pro"/>
              <a:sym typeface="Source Sans Pro"/>
            </a:endParaRPr>
          </a:p>
          <a:p>
            <a:pPr indent="0" lvl="0" marL="0" rtl="0" algn="l">
              <a:spcBef>
                <a:spcPts val="0"/>
              </a:spcBef>
              <a:spcAft>
                <a:spcPts val="0"/>
              </a:spcAft>
              <a:buNone/>
            </a:pPr>
            <a:r>
              <a:t/>
            </a:r>
            <a:endParaRPr sz="1800">
              <a:latin typeface="Source Sans Pro"/>
              <a:ea typeface="Source Sans Pro"/>
              <a:cs typeface="Source Sans Pro"/>
              <a:sym typeface="Source Sans Pro"/>
            </a:endParaRPr>
          </a:p>
        </p:txBody>
      </p:sp>
      <p:sp>
        <p:nvSpPr>
          <p:cNvPr id="135" name="Google Shape;135;p19"/>
          <p:cNvSpPr txBox="1"/>
          <p:nvPr/>
        </p:nvSpPr>
        <p:spPr>
          <a:xfrm>
            <a:off x="193725" y="1841800"/>
            <a:ext cx="5015400" cy="171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solidFill>
                  <a:srgbClr val="1155CC"/>
                </a:solidFill>
                <a:latin typeface="Source Sans Pro"/>
                <a:ea typeface="Source Sans Pro"/>
                <a:cs typeface="Source Sans Pro"/>
                <a:sym typeface="Source Sans Pro"/>
              </a:rPr>
              <a:t>Metricas</a:t>
            </a:r>
            <a:endParaRPr b="1" i="1" sz="1800">
              <a:solidFill>
                <a:srgbClr val="1155CC"/>
              </a:solidFill>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Se usan para medir la distancia a una red determinada. </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B</a:t>
            </a:r>
            <a:r>
              <a:rPr lang="en" sz="1600">
                <a:latin typeface="Source Sans Pro"/>
                <a:ea typeface="Source Sans Pro"/>
                <a:cs typeface="Source Sans Pro"/>
                <a:sym typeface="Source Sans Pro"/>
              </a:rPr>
              <a:t>asadas</a:t>
            </a:r>
            <a:r>
              <a:rPr lang="en" sz="1600">
                <a:latin typeface="Source Sans Pro"/>
                <a:ea typeface="Source Sans Pro"/>
                <a:cs typeface="Source Sans Pro"/>
                <a:sym typeface="Source Sans Pro"/>
              </a:rPr>
              <a:t> en saltos, se incrementa en uno </a:t>
            </a:r>
            <a:r>
              <a:rPr lang="en" sz="1600">
                <a:latin typeface="Source Sans Pro"/>
                <a:ea typeface="Source Sans Pro"/>
                <a:cs typeface="Source Sans Pro"/>
                <a:sym typeface="Source Sans Pro"/>
              </a:rPr>
              <a:t>después</a:t>
            </a:r>
            <a:r>
              <a:rPr lang="en" sz="1600">
                <a:latin typeface="Source Sans Pro"/>
                <a:ea typeface="Source Sans Pro"/>
                <a:cs typeface="Source Sans Pro"/>
                <a:sym typeface="Source Sans Pro"/>
              </a:rPr>
              <a:t> de que se </a:t>
            </a:r>
            <a:r>
              <a:rPr lang="en" sz="1600">
                <a:latin typeface="Source Sans Pro"/>
                <a:ea typeface="Source Sans Pro"/>
                <a:cs typeface="Source Sans Pro"/>
                <a:sym typeface="Source Sans Pro"/>
              </a:rPr>
              <a:t>envia</a:t>
            </a:r>
            <a:r>
              <a:rPr lang="en" sz="1600">
                <a:latin typeface="Source Sans Pro"/>
                <a:ea typeface="Source Sans Pro"/>
                <a:cs typeface="Source Sans Pro"/>
                <a:sym typeface="Source Sans Pro"/>
              </a:rPr>
              <a:t> un Route Advertisement.</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Hop limit: 15</a:t>
            </a:r>
            <a:endParaRPr sz="1600">
              <a:latin typeface="Source Sans Pro"/>
              <a:ea typeface="Source Sans Pro"/>
              <a:cs typeface="Source Sans Pro"/>
              <a:sym typeface="Source Sans Pro"/>
            </a:endParaRPr>
          </a:p>
          <a:p>
            <a:pPr indent="0" lvl="0" marL="0" rtl="0" algn="l">
              <a:spcBef>
                <a:spcPts val="0"/>
              </a:spcBef>
              <a:spcAft>
                <a:spcPts val="0"/>
              </a:spcAft>
              <a:buNone/>
            </a:pPr>
            <a:r>
              <a:t/>
            </a:r>
            <a:endParaRPr sz="1800">
              <a:latin typeface="Source Sans Pro"/>
              <a:ea typeface="Source Sans Pro"/>
              <a:cs typeface="Source Sans Pro"/>
              <a:sym typeface="Source Sans Pro"/>
            </a:endParaRPr>
          </a:p>
        </p:txBody>
      </p:sp>
      <p:sp>
        <p:nvSpPr>
          <p:cNvPr id="136" name="Google Shape;136;p19"/>
          <p:cNvSpPr txBox="1"/>
          <p:nvPr/>
        </p:nvSpPr>
        <p:spPr>
          <a:xfrm>
            <a:off x="193725" y="3432498"/>
            <a:ext cx="4903800" cy="142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solidFill>
                  <a:srgbClr val="1155CC"/>
                </a:solidFill>
                <a:latin typeface="Source Sans Pro"/>
                <a:ea typeface="Source Sans Pro"/>
                <a:cs typeface="Source Sans Pro"/>
                <a:sym typeface="Source Sans Pro"/>
              </a:rPr>
              <a:t>Versiones</a:t>
            </a:r>
            <a:endParaRPr b="1" i="1" sz="1800">
              <a:solidFill>
                <a:srgbClr val="1155CC"/>
              </a:solidFill>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RIPv1: usa broadcast en actualizaciones de la rutas </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solidFill>
                  <a:schemeClr val="dk1"/>
                </a:solidFill>
                <a:latin typeface="Source Sans Pro"/>
                <a:ea typeface="Source Sans Pro"/>
                <a:cs typeface="Source Sans Pro"/>
                <a:sym typeface="Source Sans Pro"/>
              </a:rPr>
              <a:t>RIPv2: </a:t>
            </a:r>
            <a:r>
              <a:rPr lang="en" sz="1600">
                <a:latin typeface="Source Sans Pro"/>
                <a:ea typeface="Source Sans Pro"/>
                <a:cs typeface="Source Sans Pro"/>
                <a:sym typeface="Source Sans Pro"/>
              </a:rPr>
              <a:t>usa multicast en actualizaciones de la rutas </a:t>
            </a:r>
            <a:endParaRPr sz="1600">
              <a:latin typeface="Source Sans Pro"/>
              <a:ea typeface="Source Sans Pro"/>
              <a:cs typeface="Source Sans Pro"/>
              <a:sym typeface="Source Sans Pro"/>
            </a:endParaRPr>
          </a:p>
          <a:p>
            <a:pPr indent="-330200" lvl="0" marL="457200" rtl="0" algn="l">
              <a:spcBef>
                <a:spcPts val="0"/>
              </a:spcBef>
              <a:spcAft>
                <a:spcPts val="0"/>
              </a:spcAft>
              <a:buSzPts val="1600"/>
              <a:buFont typeface="Source Sans Pro"/>
              <a:buChar char="●"/>
            </a:pPr>
            <a:r>
              <a:rPr lang="en" sz="1600">
                <a:latin typeface="Source Sans Pro"/>
                <a:ea typeface="Source Sans Pro"/>
                <a:cs typeface="Source Sans Pro"/>
                <a:sym typeface="Source Sans Pro"/>
              </a:rPr>
              <a:t>RIPng: next generation, para IPv6</a:t>
            </a:r>
            <a:endParaRPr sz="1600">
              <a:latin typeface="Source Sans Pro"/>
              <a:ea typeface="Source Sans Pro"/>
              <a:cs typeface="Source Sans Pro"/>
              <a:sym typeface="Source Sans Pro"/>
            </a:endParaRPr>
          </a:p>
          <a:p>
            <a:pPr indent="0" lvl="0" marL="0" rtl="0" algn="l">
              <a:spcBef>
                <a:spcPts val="0"/>
              </a:spcBef>
              <a:spcAft>
                <a:spcPts val="0"/>
              </a:spcAft>
              <a:buNone/>
            </a:pPr>
            <a:r>
              <a:t/>
            </a:r>
            <a:endParaRPr sz="1600">
              <a:latin typeface="Source Sans Pro"/>
              <a:ea typeface="Source Sans Pro"/>
              <a:cs typeface="Source Sans Pro"/>
              <a:sym typeface="Source Sans Pro"/>
            </a:endParaRPr>
          </a:p>
        </p:txBody>
      </p:sp>
      <p:sp>
        <p:nvSpPr>
          <p:cNvPr id="137" name="Google Shape;137;p19"/>
          <p:cNvSpPr/>
          <p:nvPr/>
        </p:nvSpPr>
        <p:spPr>
          <a:xfrm>
            <a:off x="8551847" y="3395504"/>
            <a:ext cx="593689" cy="429852"/>
          </a:xfrm>
          <a:custGeom>
            <a:rect b="b" l="l" r="r" t="t"/>
            <a:pathLst>
              <a:path extrusionOk="0" fill="none" h="14176" w="16221">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cap="rnd" cmpd="sng" w="28575">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pic>
        <p:nvPicPr>
          <p:cNvPr id="138" name="Google Shape;138;p19">
            <a:hlinkClick r:id="rId3"/>
          </p:cNvPr>
          <p:cNvPicPr preferRelativeResize="0"/>
          <p:nvPr/>
        </p:nvPicPr>
        <p:blipFill>
          <a:blip r:embed="rId4">
            <a:alphaModFix/>
          </a:blip>
          <a:stretch>
            <a:fillRect/>
          </a:stretch>
        </p:blipFill>
        <p:spPr>
          <a:xfrm>
            <a:off x="6207225" y="50675"/>
            <a:ext cx="2651826" cy="1925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0"/>
          <p:cNvSpPr txBox="1"/>
          <p:nvPr>
            <p:ph type="title"/>
          </p:nvPr>
        </p:nvSpPr>
        <p:spPr>
          <a:xfrm>
            <a:off x="73150" y="-169499"/>
            <a:ext cx="7571700" cy="70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OSPF - Open Shortest Path First </a:t>
            </a:r>
            <a:endParaRPr sz="3000"/>
          </a:p>
        </p:txBody>
      </p:sp>
      <p:sp>
        <p:nvSpPr>
          <p:cNvPr id="144" name="Google Shape;144;p20"/>
          <p:cNvSpPr txBox="1"/>
          <p:nvPr/>
        </p:nvSpPr>
        <p:spPr>
          <a:xfrm>
            <a:off x="193725" y="433100"/>
            <a:ext cx="8210700" cy="78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solidFill>
                  <a:srgbClr val="1155CC"/>
                </a:solidFill>
                <a:latin typeface="Source Sans Pro"/>
                <a:ea typeface="Source Sans Pro"/>
                <a:cs typeface="Source Sans Pro"/>
                <a:sym typeface="Source Sans Pro"/>
              </a:rPr>
              <a:t>Comportamiento</a:t>
            </a:r>
            <a:endParaRPr b="1" i="1" sz="1800">
              <a:solidFill>
                <a:srgbClr val="1155CC"/>
              </a:solidFill>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Cada router tiene el conocimiento del estado de </a:t>
            </a:r>
            <a:r>
              <a:rPr b="1" lang="en" sz="1800">
                <a:latin typeface="Source Sans Pro"/>
                <a:ea typeface="Source Sans Pro"/>
                <a:cs typeface="Source Sans Pro"/>
                <a:sym typeface="Source Sans Pro"/>
              </a:rPr>
              <a:t>todas las interfaces y sus adyacencias.</a:t>
            </a:r>
            <a:endParaRPr sz="1800">
              <a:latin typeface="Source Sans Pro"/>
              <a:ea typeface="Source Sans Pro"/>
              <a:cs typeface="Source Sans Pro"/>
              <a:sym typeface="Source Sans Pro"/>
            </a:endParaRPr>
          </a:p>
        </p:txBody>
      </p:sp>
      <p:sp>
        <p:nvSpPr>
          <p:cNvPr id="145" name="Google Shape;145;p20"/>
          <p:cNvSpPr txBox="1"/>
          <p:nvPr/>
        </p:nvSpPr>
        <p:spPr>
          <a:xfrm>
            <a:off x="399250" y="3469149"/>
            <a:ext cx="6073500" cy="145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sz="1800">
                <a:solidFill>
                  <a:srgbClr val="1155CC"/>
                </a:solidFill>
                <a:latin typeface="Source Sans Pro"/>
                <a:ea typeface="Source Sans Pro"/>
                <a:cs typeface="Source Sans Pro"/>
                <a:sym typeface="Source Sans Pro"/>
              </a:rPr>
              <a:t>RouterID</a:t>
            </a:r>
            <a:endParaRPr b="1" i="1" sz="1800">
              <a:solidFill>
                <a:srgbClr val="1155CC"/>
              </a:solidFill>
              <a:latin typeface="Source Sans Pro"/>
              <a:ea typeface="Source Sans Pro"/>
              <a:cs typeface="Source Sans Pro"/>
              <a:sym typeface="Source Sans Pro"/>
            </a:endParaRPr>
          </a:p>
          <a:p>
            <a:pPr indent="-342900" lvl="0" marL="4572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Identifica el router dentro de un Sistema Autónomo</a:t>
            </a:r>
            <a:endParaRPr sz="1800">
              <a:latin typeface="Source Sans Pro"/>
              <a:ea typeface="Source Sans Pro"/>
              <a:cs typeface="Source Sans Pro"/>
              <a:sym typeface="Source Sans Pro"/>
            </a:endParaRPr>
          </a:p>
          <a:p>
            <a:pPr indent="-342900" lvl="1" marL="9144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Asignado manualmente </a:t>
            </a:r>
            <a:endParaRPr sz="1800">
              <a:latin typeface="Source Sans Pro"/>
              <a:ea typeface="Source Sans Pro"/>
              <a:cs typeface="Source Sans Pro"/>
              <a:sym typeface="Source Sans Pro"/>
            </a:endParaRPr>
          </a:p>
          <a:p>
            <a:pPr indent="-342900" lvl="1" marL="9144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La dirección más alta de las interfaces de loopback</a:t>
            </a:r>
            <a:endParaRPr sz="1800">
              <a:latin typeface="Source Sans Pro"/>
              <a:ea typeface="Source Sans Pro"/>
              <a:cs typeface="Source Sans Pro"/>
              <a:sym typeface="Source Sans Pro"/>
            </a:endParaRPr>
          </a:p>
          <a:p>
            <a:pPr indent="-342900" lvl="1" marL="914400" rtl="0" algn="l">
              <a:spcBef>
                <a:spcPts val="0"/>
              </a:spcBef>
              <a:spcAft>
                <a:spcPts val="0"/>
              </a:spcAft>
              <a:buSzPts val="1800"/>
              <a:buFont typeface="Source Sans Pro"/>
              <a:buChar char="○"/>
            </a:pPr>
            <a:r>
              <a:rPr lang="en" sz="1800">
                <a:latin typeface="Source Sans Pro"/>
                <a:ea typeface="Source Sans Pro"/>
                <a:cs typeface="Source Sans Pro"/>
                <a:sym typeface="Source Sans Pro"/>
              </a:rPr>
              <a:t>La dirección más alta de las interfaces configuradas</a:t>
            </a:r>
            <a:endParaRPr sz="1800">
              <a:latin typeface="Source Sans Pro"/>
              <a:ea typeface="Source Sans Pro"/>
              <a:cs typeface="Source Sans Pro"/>
              <a:sym typeface="Source Sans Pro"/>
            </a:endParaRPr>
          </a:p>
          <a:p>
            <a:pPr indent="0" lvl="0" marL="0" rtl="0" algn="l">
              <a:spcBef>
                <a:spcPts val="0"/>
              </a:spcBef>
              <a:spcAft>
                <a:spcPts val="0"/>
              </a:spcAft>
              <a:buNone/>
            </a:pPr>
            <a:r>
              <a:t/>
            </a:r>
            <a:endParaRPr sz="1800">
              <a:latin typeface="Source Sans Pro"/>
              <a:ea typeface="Source Sans Pro"/>
              <a:cs typeface="Source Sans Pro"/>
              <a:sym typeface="Source Sans Pro"/>
            </a:endParaRPr>
          </a:p>
        </p:txBody>
      </p:sp>
      <p:pic>
        <p:nvPicPr>
          <p:cNvPr id="146" name="Google Shape;146;p20">
            <a:hlinkClick r:id="rId3"/>
          </p:cNvPr>
          <p:cNvPicPr preferRelativeResize="0"/>
          <p:nvPr/>
        </p:nvPicPr>
        <p:blipFill>
          <a:blip r:embed="rId4">
            <a:alphaModFix/>
          </a:blip>
          <a:stretch>
            <a:fillRect/>
          </a:stretch>
        </p:blipFill>
        <p:spPr>
          <a:xfrm>
            <a:off x="2352250" y="1165675"/>
            <a:ext cx="5355722" cy="2394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